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3" r:id="rId7"/>
    <p:sldId id="264" r:id="rId8"/>
    <p:sldId id="265" r:id="rId9"/>
    <p:sldId id="260" r:id="rId10"/>
    <p:sldId id="261" r:id="rId11"/>
    <p:sldId id="266" r:id="rId12"/>
    <p:sldId id="267" r:id="rId13"/>
    <p:sldId id="269" r:id="rId14"/>
    <p:sldId id="268" r:id="rId15"/>
    <p:sldId id="270" r:id="rId16"/>
    <p:sldId id="271" r:id="rId17"/>
    <p:sldId id="272" r:id="rId18"/>
    <p:sldId id="273" r:id="rId19"/>
    <p:sldId id="274" r:id="rId20"/>
    <p:sldId id="276" r:id="rId21"/>
    <p:sldId id="281" r:id="rId22"/>
    <p:sldId id="285" r:id="rId23"/>
    <p:sldId id="278" r:id="rId24"/>
    <p:sldId id="282" r:id="rId25"/>
    <p:sldId id="283" r:id="rId26"/>
    <p:sldId id="284" r:id="rId27"/>
    <p:sldId id="286" r:id="rId28"/>
    <p:sldId id="28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7FEE"/>
    <a:srgbClr val="FFFF66"/>
    <a:srgbClr val="94DE98"/>
    <a:srgbClr val="D2DF2D"/>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6/9/2010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6/9/2010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6/9/2010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6/9/2010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2895600" y="2133600"/>
            <a:ext cx="6172200" cy="1569660"/>
          </a:xfrm>
          <a:prstGeom prst="rect">
            <a:avLst/>
          </a:prstGeom>
          <a:noFill/>
        </p:spPr>
        <p:txBody>
          <a:bodyPr wrap="square" rtlCol="0">
            <a:spAutoFit/>
          </a:bodyPr>
          <a:lstStyle/>
          <a:p>
            <a:r>
              <a:rPr lang="en-US" sz="3200" b="1" i="1" dirty="0" smtClean="0"/>
              <a:t>Talking</a:t>
            </a:r>
            <a:r>
              <a:rPr lang="en-US" sz="3200" b="1" dirty="0" smtClean="0"/>
              <a:t> about &amp; </a:t>
            </a:r>
            <a:r>
              <a:rPr lang="en-US" sz="3200" b="1" i="1" dirty="0" smtClean="0"/>
              <a:t>Modeling</a:t>
            </a:r>
            <a:r>
              <a:rPr lang="en-US" sz="3200" b="1" dirty="0" smtClean="0"/>
              <a:t> </a:t>
            </a:r>
            <a:r>
              <a:rPr lang="en-US" sz="3200" b="1" i="1" dirty="0" smtClean="0"/>
              <a:t>Revision</a:t>
            </a:r>
            <a:r>
              <a:rPr lang="en-US" sz="3200" b="1" dirty="0" smtClean="0"/>
              <a:t>:</a:t>
            </a:r>
          </a:p>
          <a:p>
            <a:r>
              <a:rPr lang="en-US" sz="3200" dirty="0" smtClean="0"/>
              <a:t>Three of the Seven Elements </a:t>
            </a:r>
            <a:br>
              <a:rPr lang="en-US" sz="3200" dirty="0" smtClean="0"/>
            </a:br>
            <a:r>
              <a:rPr lang="en-US" sz="3200" dirty="0" smtClean="0"/>
              <a:t>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1" name="TextBox 10"/>
          <p:cNvSpPr txBox="1"/>
          <p:nvPr/>
        </p:nvSpPr>
        <p:spPr>
          <a:xfrm>
            <a:off x="304800" y="2362200"/>
            <a:ext cx="8382000" cy="1754326"/>
          </a:xfrm>
          <a:prstGeom prst="rect">
            <a:avLst/>
          </a:prstGeom>
          <a:noFill/>
        </p:spPr>
        <p:txBody>
          <a:bodyPr wrap="square" rtlCol="0">
            <a:spAutoFit/>
          </a:bodyPr>
          <a:lstStyle/>
          <a:p>
            <a:r>
              <a:rPr lang="en-US" dirty="0" smtClean="0"/>
              <a:t>The pre-step for this 6-step building of a revision lesson is the location of a “craft mentor text.”  I look for one that is </a:t>
            </a:r>
          </a:p>
          <a:p>
            <a:pPr lvl="1"/>
            <a:r>
              <a:rPr lang="en-US" dirty="0" smtClean="0"/>
              <a:t/>
            </a:r>
            <a:br>
              <a:rPr lang="en-US" dirty="0" smtClean="0"/>
            </a:br>
            <a:r>
              <a:rPr lang="en-US" dirty="0" smtClean="0"/>
              <a:t>a)  fairly short</a:t>
            </a:r>
            <a:br>
              <a:rPr lang="en-US" dirty="0" smtClean="0"/>
            </a:br>
            <a:r>
              <a:rPr lang="en-US" dirty="0" smtClean="0"/>
              <a:t>b)  well-written and </a:t>
            </a:r>
            <a:br>
              <a:rPr lang="en-US" dirty="0" smtClean="0"/>
            </a:br>
            <a:r>
              <a:rPr lang="en-US" dirty="0" smtClean="0"/>
              <a:t>b)  about a topic I could get all my kids to relate to.</a:t>
            </a:r>
            <a:endParaRPr lang="en-US" dirty="0"/>
          </a:p>
        </p:txBody>
      </p:sp>
      <p:pic>
        <p:nvPicPr>
          <p:cNvPr id="17411" name="Picture 3"/>
          <p:cNvPicPr>
            <a:picLocks noChangeAspect="1" noChangeArrowheads="1"/>
          </p:cNvPicPr>
          <p:nvPr/>
        </p:nvPicPr>
        <p:blipFill>
          <a:blip r:embed="rId3" cstate="print"/>
          <a:srcRect/>
          <a:stretch>
            <a:fillRect/>
          </a:stretch>
        </p:blipFill>
        <p:spPr bwMode="auto">
          <a:xfrm>
            <a:off x="6096000" y="2743200"/>
            <a:ext cx="2790825" cy="381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381000" y="4495800"/>
            <a:ext cx="5029200" cy="1754326"/>
          </a:xfrm>
          <a:prstGeom prst="rect">
            <a:avLst/>
          </a:prstGeom>
          <a:solidFill>
            <a:srgbClr val="FFFF66"/>
          </a:solidFill>
          <a:ln>
            <a:solidFill>
              <a:schemeClr val="accent1"/>
            </a:solidFill>
          </a:ln>
        </p:spPr>
        <p:txBody>
          <a:bodyPr wrap="square" rtlCol="0">
            <a:spAutoFit/>
          </a:bodyPr>
          <a:lstStyle/>
          <a:p>
            <a:r>
              <a:rPr lang="en-US" dirty="0" smtClean="0"/>
              <a:t>What I’ve learned to love about </a:t>
            </a:r>
            <a:r>
              <a:rPr lang="en-US" u="sng" dirty="0" smtClean="0"/>
              <a:t>Marshfield Dreams </a:t>
            </a:r>
            <a:r>
              <a:rPr lang="en-US" dirty="0" smtClean="0"/>
              <a:t>is that almost every chapter fits all three of these criteria.  And every chapter can be read in isolation—like a little short story; you don’t have to read the entire book to enjoy and understand the individual stories.</a:t>
            </a:r>
            <a:endParaRPr lang="en-US" dirty="0"/>
          </a:p>
        </p:txBody>
      </p:sp>
      <p:sp>
        <p:nvSpPr>
          <p:cNvPr id="10" name="TextBox 9"/>
          <p:cNvSpPr txBox="1"/>
          <p:nvPr/>
        </p:nvSpPr>
        <p:spPr>
          <a:xfrm>
            <a:off x="2667000" y="1752600"/>
            <a:ext cx="4343400" cy="307777"/>
          </a:xfrm>
          <a:prstGeom prst="rect">
            <a:avLst/>
          </a:prstGeom>
          <a:noFill/>
        </p:spPr>
        <p:txBody>
          <a:bodyPr wrap="square" rtlCol="0">
            <a:spAutoFit/>
          </a:bodyPr>
          <a:lstStyle/>
          <a:p>
            <a:r>
              <a:rPr lang="en-US" sz="1400" dirty="0" smtClean="0"/>
              <a:t>Where to Begin…</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linds(horizontal)">
                                      <p:cBhvr>
                                        <p:cTn id="7" dur="500"/>
                                        <p:tgtEl>
                                          <p:spTgt spid="174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1" name="TextBox 10"/>
          <p:cNvSpPr txBox="1"/>
          <p:nvPr/>
        </p:nvSpPr>
        <p:spPr>
          <a:xfrm>
            <a:off x="304800" y="2286000"/>
            <a:ext cx="8382000" cy="2585323"/>
          </a:xfrm>
          <a:prstGeom prst="rect">
            <a:avLst/>
          </a:prstGeom>
          <a:noFill/>
        </p:spPr>
        <p:txBody>
          <a:bodyPr wrap="square" rtlCol="0">
            <a:spAutoFit/>
          </a:bodyPr>
          <a:lstStyle/>
          <a:p>
            <a:r>
              <a:rPr lang="en-US" dirty="0" smtClean="0"/>
              <a:t>Let me have you read and discuss one of the chapters from this book.  The chapter is called “Eating the World,” and it’s on </a:t>
            </a:r>
            <a:r>
              <a:rPr lang="en-US" smtClean="0"/>
              <a:t>page 71 </a:t>
            </a:r>
            <a:r>
              <a:rPr lang="en-US" dirty="0" smtClean="0"/>
              <a:t>of the book.</a:t>
            </a:r>
          </a:p>
          <a:p>
            <a:endParaRPr lang="en-US" b="1" dirty="0" smtClean="0"/>
          </a:p>
          <a:p>
            <a:r>
              <a:rPr lang="en-US" b="1" dirty="0" smtClean="0"/>
              <a:t>                           Two Discussion Questions:</a:t>
            </a:r>
          </a:p>
          <a:p>
            <a:pPr algn="ctr"/>
            <a:endParaRPr lang="en-US" dirty="0" smtClean="0"/>
          </a:p>
          <a:p>
            <a:endParaRPr lang="en-US" dirty="0" smtClean="0"/>
          </a:p>
          <a:p>
            <a:endParaRPr lang="en-US" dirty="0" smtClean="0"/>
          </a:p>
          <a:p>
            <a:endParaRPr lang="en-US" dirty="0" smtClean="0"/>
          </a:p>
          <a:p>
            <a:endParaRPr lang="en-US" dirty="0"/>
          </a:p>
        </p:txBody>
      </p:sp>
      <p:pic>
        <p:nvPicPr>
          <p:cNvPr id="17411" name="Picture 3"/>
          <p:cNvPicPr>
            <a:picLocks noChangeAspect="1" noChangeArrowheads="1"/>
          </p:cNvPicPr>
          <p:nvPr/>
        </p:nvPicPr>
        <p:blipFill>
          <a:blip r:embed="rId3" cstate="print"/>
          <a:srcRect/>
          <a:stretch>
            <a:fillRect/>
          </a:stretch>
        </p:blipFill>
        <p:spPr bwMode="auto">
          <a:xfrm>
            <a:off x="6096000" y="2743200"/>
            <a:ext cx="2790825" cy="381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838200" y="3200400"/>
            <a:ext cx="4572000" cy="2585323"/>
          </a:xfrm>
          <a:prstGeom prst="rect">
            <a:avLst/>
          </a:prstGeom>
          <a:noFill/>
        </p:spPr>
        <p:txBody>
          <a:bodyPr wrap="square" rtlCol="0">
            <a:spAutoFit/>
          </a:bodyPr>
          <a:lstStyle/>
          <a:p>
            <a:endParaRPr lang="en-US" dirty="0" smtClean="0"/>
          </a:p>
          <a:p>
            <a:pPr>
              <a:buFont typeface="Arial" pitchFamily="34" charset="0"/>
              <a:buChar char="•"/>
            </a:pPr>
            <a:r>
              <a:rPr lang="en-US" dirty="0" smtClean="0"/>
              <a:t>How might students relate to the content?  Or…What might they be inspired to write about that’s somehow similar to this chapter’s topic?</a:t>
            </a:r>
          </a:p>
          <a:p>
            <a:pPr>
              <a:buFont typeface="Arial" pitchFamily="34" charset="0"/>
              <a:buChar char="•"/>
            </a:pPr>
            <a:r>
              <a:rPr lang="en-US" dirty="0" smtClean="0"/>
              <a:t>What specific writing skills do you see Ralph use well in this chapter?   Use the </a:t>
            </a:r>
            <a:r>
              <a:rPr lang="en-US" i="1" dirty="0" smtClean="0"/>
              <a:t>Going Deep with 6 Trait Language</a:t>
            </a:r>
            <a:r>
              <a:rPr lang="en-US" dirty="0" smtClean="0"/>
              <a:t> Guide to help you name the skills, if you’re having trouble.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646331"/>
          </a:xfrm>
          <a:prstGeom prst="rect">
            <a:avLst/>
          </a:prstGeom>
          <a:noFill/>
        </p:spPr>
        <p:txBody>
          <a:bodyPr wrap="square" rtlCol="0">
            <a:spAutoFit/>
          </a:bodyPr>
          <a:lstStyle/>
          <a:p>
            <a:r>
              <a:rPr lang="en-US" dirty="0" smtClean="0"/>
              <a:t>1.  Ask students to think about an assigned topic for several days, warning them they’ll do some writing about the topic soon.</a:t>
            </a:r>
          </a:p>
        </p:txBody>
      </p:sp>
      <p:sp>
        <p:nvSpPr>
          <p:cNvPr id="11" name="TextBox 10"/>
          <p:cNvSpPr txBox="1"/>
          <p:nvPr/>
        </p:nvSpPr>
        <p:spPr>
          <a:xfrm>
            <a:off x="609600" y="3429000"/>
            <a:ext cx="8077200" cy="2862322"/>
          </a:xfrm>
          <a:prstGeom prst="rect">
            <a:avLst/>
          </a:prstGeom>
          <a:solidFill>
            <a:srgbClr val="FFFF66"/>
          </a:solidFill>
          <a:ln>
            <a:solidFill>
              <a:schemeClr val="accent1">
                <a:shade val="50000"/>
              </a:schemeClr>
            </a:solidFill>
          </a:ln>
        </p:spPr>
        <p:txBody>
          <a:bodyPr wrap="square" rtlCol="0">
            <a:spAutoFit/>
          </a:bodyPr>
          <a:lstStyle/>
          <a:p>
            <a:r>
              <a:rPr lang="en-US" b="1" dirty="0" smtClean="0"/>
              <a:t>Say to your students on Monday:  “</a:t>
            </a:r>
            <a:r>
              <a:rPr lang="en-US" dirty="0" smtClean="0"/>
              <a:t>Over the weekend, I ate at a new restaurant and there were all sorts of weird things on the menu I couldn’t identify.    I wasn’t feeling particularly brave so I didn’t order anything too unusual, but it reminded me of a time I was with my father and he ordered the weirdest thing off the menu, and I watched him eat it, and I couldn’t believe he was doing it.  </a:t>
            </a:r>
          </a:p>
          <a:p>
            <a:endParaRPr lang="en-US" dirty="0" smtClean="0"/>
          </a:p>
          <a:p>
            <a:r>
              <a:rPr lang="en-US" dirty="0" smtClean="0"/>
              <a:t>“I’ve decided in a few days I am going to have you write about a time you ate something unusual, or you watched someone else eat something unusual.  Talk to your friends about this topic at recess, maybe even talk to your family at home, but come in on Wednesday with something you can personally write about.”</a:t>
            </a:r>
            <a:endParaRPr lang="en-US" dirty="0"/>
          </a:p>
        </p:txBody>
      </p:sp>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646331"/>
          </a:xfrm>
          <a:prstGeom prst="rect">
            <a:avLst/>
          </a:prstGeom>
          <a:noFill/>
        </p:spPr>
        <p:txBody>
          <a:bodyPr wrap="square" rtlCol="0">
            <a:spAutoFit/>
          </a:bodyPr>
          <a:lstStyle/>
          <a:p>
            <a:r>
              <a:rPr lang="en-US" dirty="0" smtClean="0"/>
              <a:t>1a.  Ask students to think about an assigned topic for several days, warning them they’ll do some writing about the topic soon.</a:t>
            </a:r>
          </a:p>
        </p:txBody>
      </p:sp>
      <p:sp>
        <p:nvSpPr>
          <p:cNvPr id="11" name="TextBox 10"/>
          <p:cNvSpPr txBox="1"/>
          <p:nvPr/>
        </p:nvSpPr>
        <p:spPr>
          <a:xfrm>
            <a:off x="609600" y="3429000"/>
            <a:ext cx="8077200" cy="2585323"/>
          </a:xfrm>
          <a:prstGeom prst="rect">
            <a:avLst/>
          </a:prstGeom>
          <a:solidFill>
            <a:srgbClr val="FFFF66"/>
          </a:solidFill>
          <a:ln>
            <a:solidFill>
              <a:schemeClr val="accent1">
                <a:shade val="50000"/>
              </a:schemeClr>
            </a:solidFill>
          </a:ln>
        </p:spPr>
        <p:txBody>
          <a:bodyPr wrap="square" rtlCol="0">
            <a:spAutoFit/>
          </a:bodyPr>
          <a:lstStyle/>
          <a:p>
            <a:r>
              <a:rPr lang="en-US" b="1" dirty="0" smtClean="0"/>
              <a:t>Optional Idea for Tuesday:  </a:t>
            </a:r>
            <a:r>
              <a:rPr lang="en-US" dirty="0" smtClean="0"/>
              <a:t>To keep thinking about the upcoming </a:t>
            </a:r>
            <a:br>
              <a:rPr lang="en-US" dirty="0" smtClean="0"/>
            </a:br>
            <a:r>
              <a:rPr lang="en-US" dirty="0" smtClean="0"/>
              <a:t>topic “alive,” it’s okay to keep reminding students that they’re </a:t>
            </a:r>
            <a:br>
              <a:rPr lang="en-US" dirty="0" smtClean="0"/>
            </a:br>
            <a:r>
              <a:rPr lang="en-US" dirty="0" smtClean="0"/>
              <a:t>supposed to be thinking about a topic.</a:t>
            </a:r>
          </a:p>
          <a:p>
            <a:endParaRPr lang="en-US" dirty="0" smtClean="0"/>
          </a:p>
          <a:p>
            <a:r>
              <a:rPr lang="en-US" dirty="0" smtClean="0"/>
              <a:t>With this one, I could see bringing out the book </a:t>
            </a:r>
            <a:r>
              <a:rPr lang="en-US" u="sng" dirty="0" smtClean="0"/>
              <a:t>It’s Disgusting and </a:t>
            </a:r>
            <a:br>
              <a:rPr lang="en-US" u="sng" dirty="0" smtClean="0"/>
            </a:br>
            <a:r>
              <a:rPr lang="en-US" u="sng" dirty="0" smtClean="0"/>
              <a:t>We Ate</a:t>
            </a:r>
            <a:r>
              <a:rPr lang="en-US" dirty="0" smtClean="0"/>
              <a:t> it by James </a:t>
            </a:r>
            <a:r>
              <a:rPr lang="en-US" dirty="0" err="1" smtClean="0"/>
              <a:t>Solheim</a:t>
            </a:r>
            <a:r>
              <a:rPr lang="en-US" dirty="0" smtClean="0"/>
              <a:t>.  Read from the book or just place it</a:t>
            </a:r>
            <a:br>
              <a:rPr lang="en-US" dirty="0" smtClean="0"/>
            </a:br>
            <a:r>
              <a:rPr lang="en-US" dirty="0" smtClean="0"/>
              <a:t> in your chalk tray, drawing your students’ attention to it.</a:t>
            </a:r>
          </a:p>
          <a:p>
            <a:endParaRPr lang="en-US" dirty="0" smtClean="0"/>
          </a:p>
          <a:p>
            <a:r>
              <a:rPr lang="en-US" dirty="0" smtClean="0"/>
              <a:t>Students need to be reminded to think about upcoming writing topics!</a:t>
            </a:r>
            <a:endParaRPr lang="en-US" dirty="0"/>
          </a:p>
        </p:txBody>
      </p:sp>
      <p:pic>
        <p:nvPicPr>
          <p:cNvPr id="20482" name="Picture 2"/>
          <p:cNvPicPr>
            <a:picLocks noChangeAspect="1" noChangeArrowheads="1"/>
          </p:cNvPicPr>
          <p:nvPr/>
        </p:nvPicPr>
        <p:blipFill>
          <a:blip r:embed="rId3" cstate="print"/>
          <a:srcRect/>
          <a:stretch>
            <a:fillRect/>
          </a:stretch>
        </p:blipFill>
        <p:spPr bwMode="auto">
          <a:xfrm>
            <a:off x="7086600" y="3524250"/>
            <a:ext cx="1428750" cy="1809750"/>
          </a:xfrm>
          <a:prstGeom prst="rect">
            <a:avLst/>
          </a:prstGeom>
          <a:noFill/>
          <a:ln w="9525">
            <a:solidFill>
              <a:schemeClr val="tx1"/>
            </a:solidFill>
            <a:miter lim="800000"/>
            <a:headEnd/>
            <a:tailEnd/>
          </a:ln>
        </p:spPr>
      </p:pic>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646331"/>
          </a:xfrm>
          <a:prstGeom prst="rect">
            <a:avLst/>
          </a:prstGeom>
          <a:noFill/>
        </p:spPr>
        <p:txBody>
          <a:bodyPr wrap="square" rtlCol="0">
            <a:spAutoFit/>
          </a:bodyPr>
          <a:lstStyle/>
          <a:p>
            <a:r>
              <a:rPr lang="en-US" dirty="0" smtClean="0"/>
              <a:t>2.  A few days later, have students do some rough draft writing on the topic; put their writing away for a few days.</a:t>
            </a:r>
          </a:p>
        </p:txBody>
      </p:sp>
      <p:sp>
        <p:nvSpPr>
          <p:cNvPr id="11" name="TextBox 10"/>
          <p:cNvSpPr txBox="1"/>
          <p:nvPr/>
        </p:nvSpPr>
        <p:spPr>
          <a:xfrm>
            <a:off x="609600" y="3429000"/>
            <a:ext cx="8077200" cy="2862322"/>
          </a:xfrm>
          <a:prstGeom prst="rect">
            <a:avLst/>
          </a:prstGeom>
          <a:solidFill>
            <a:srgbClr val="FFFF66"/>
          </a:solidFill>
          <a:ln>
            <a:solidFill>
              <a:schemeClr val="accent1">
                <a:shade val="50000"/>
              </a:schemeClr>
            </a:solidFill>
          </a:ln>
        </p:spPr>
        <p:txBody>
          <a:bodyPr wrap="square" rtlCol="0">
            <a:spAutoFit/>
          </a:bodyPr>
          <a:lstStyle/>
          <a:p>
            <a:r>
              <a:rPr lang="en-US" b="1" dirty="0" smtClean="0"/>
              <a:t>On Wednesday:  </a:t>
            </a:r>
            <a:r>
              <a:rPr lang="en-US" dirty="0" smtClean="0"/>
              <a:t>Write the topic--"Eating Unusual Things"--where all students can see it. Tell students they will have ten or fifteen minutes to write between five and ten sentences about a time they (or a witnessed family member or friend) ate something unusual. They need to try and explain what happened so that someone who wasn't there could picture the scene in their mind.</a:t>
            </a:r>
          </a:p>
          <a:p>
            <a:endParaRPr lang="en-US" dirty="0" smtClean="0"/>
          </a:p>
          <a:p>
            <a:r>
              <a:rPr lang="en-US" dirty="0" smtClean="0"/>
              <a:t>Allow for ten minutes of sacred writing time, which means quiet writing time. A few of your students will write a page of words, but you most likely will have more students who write five or six sentences that tell a pretty basic story.</a:t>
            </a:r>
          </a:p>
          <a:p>
            <a:endParaRPr lang="en-US" dirty="0"/>
          </a:p>
        </p:txBody>
      </p:sp>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646331"/>
          </a:xfrm>
          <a:prstGeom prst="rect">
            <a:avLst/>
          </a:prstGeom>
          <a:noFill/>
        </p:spPr>
        <p:txBody>
          <a:bodyPr wrap="square" rtlCol="0">
            <a:spAutoFit/>
          </a:bodyPr>
          <a:lstStyle/>
          <a:p>
            <a:r>
              <a:rPr lang="en-US" dirty="0" smtClean="0"/>
              <a:t>3.  Create a teacher model of some rough draft writing for the same topic; make the teacher model pretty typical of the kind of writing your students will do.</a:t>
            </a:r>
          </a:p>
        </p:txBody>
      </p:sp>
      <p:sp>
        <p:nvSpPr>
          <p:cNvPr id="11" name="TextBox 10"/>
          <p:cNvSpPr txBox="1"/>
          <p:nvPr/>
        </p:nvSpPr>
        <p:spPr>
          <a:xfrm>
            <a:off x="609600" y="3429001"/>
            <a:ext cx="8077200" cy="923330"/>
          </a:xfrm>
          <a:prstGeom prst="rect">
            <a:avLst/>
          </a:prstGeom>
          <a:solidFill>
            <a:srgbClr val="FFFF66"/>
          </a:solidFill>
          <a:ln>
            <a:solidFill>
              <a:schemeClr val="accent1">
                <a:shade val="50000"/>
              </a:schemeClr>
            </a:solidFill>
          </a:ln>
        </p:spPr>
        <p:txBody>
          <a:bodyPr wrap="square" rtlCol="0">
            <a:spAutoFit/>
          </a:bodyPr>
          <a:lstStyle/>
          <a:p>
            <a:r>
              <a:rPr lang="en-US" b="1" dirty="0" smtClean="0"/>
              <a:t>On Friday or Monday:  </a:t>
            </a:r>
            <a:r>
              <a:rPr lang="en-US" dirty="0" smtClean="0"/>
              <a:t>Share the rough draft you created .  I always like to say, “I’m not finished yet, but I’m determined to make it really good.  Maybe you guys can help me.”</a:t>
            </a:r>
            <a:endParaRPr lang="en-US" dirty="0"/>
          </a:p>
        </p:txBody>
      </p:sp>
      <p:sp>
        <p:nvSpPr>
          <p:cNvPr id="12" name="TextBox 11"/>
          <p:cNvSpPr txBox="1"/>
          <p:nvPr/>
        </p:nvSpPr>
        <p:spPr>
          <a:xfrm>
            <a:off x="762000" y="4648200"/>
            <a:ext cx="7620000" cy="1938992"/>
          </a:xfrm>
          <a:prstGeom prst="rect">
            <a:avLst/>
          </a:prstGeom>
          <a:solidFill>
            <a:schemeClr val="accent1">
              <a:lumMod val="60000"/>
              <a:lumOff val="40000"/>
            </a:schemeClr>
          </a:solidFill>
          <a:ln>
            <a:solidFill>
              <a:schemeClr val="accent1">
                <a:shade val="50000"/>
              </a:schemeClr>
            </a:solidFill>
          </a:ln>
        </p:spPr>
        <p:txBody>
          <a:bodyPr wrap="square" rtlCol="0">
            <a:spAutoFit/>
          </a:bodyPr>
          <a:lstStyle/>
          <a:p>
            <a:r>
              <a:rPr lang="en-US" sz="2400" dirty="0" smtClean="0">
                <a:latin typeface="Times New Roman" pitchFamily="18" charset="0"/>
                <a:cs typeface="Times New Roman" pitchFamily="18" charset="0"/>
              </a:rPr>
              <a:t>Once my Dad ordered </a:t>
            </a:r>
            <a:r>
              <a:rPr lang="en-US" sz="2400" dirty="0" err="1" smtClean="0">
                <a:latin typeface="Times New Roman" pitchFamily="18" charset="0"/>
                <a:cs typeface="Times New Roman" pitchFamily="18" charset="0"/>
              </a:rPr>
              <a:t>menudo</a:t>
            </a:r>
            <a:r>
              <a:rPr lang="en-US" sz="2400" dirty="0" smtClean="0">
                <a:latin typeface="Times New Roman" pitchFamily="18" charset="0"/>
                <a:cs typeface="Times New Roman" pitchFamily="18" charset="0"/>
              </a:rPr>
              <a:t> at our favorite restaurant. </a:t>
            </a:r>
            <a:r>
              <a:rPr lang="en-US" sz="2400" dirty="0" err="1" smtClean="0">
                <a:latin typeface="Times New Roman" pitchFamily="18" charset="0"/>
                <a:cs typeface="Times New Roman" pitchFamily="18" charset="0"/>
              </a:rPr>
              <a:t>Menudo</a:t>
            </a:r>
            <a:r>
              <a:rPr lang="en-US" sz="2400" dirty="0" smtClean="0">
                <a:latin typeface="Times New Roman" pitchFamily="18" charset="0"/>
                <a:cs typeface="Times New Roman" pitchFamily="18" charset="0"/>
              </a:rPr>
              <a:t> is soup that has some pretty weird stuff in it. There was even a pig's foot floating in his soup. There was also another kind of meat that he said was a cow's stomach. He ate it and thought it was great. I didn't even want to taste it. </a:t>
            </a:r>
            <a:endParaRPr lang="en-US" sz="2400" dirty="0">
              <a:latin typeface="Times New Roman" pitchFamily="18" charset="0"/>
              <a:cs typeface="Times New Roman" pitchFamily="18" charset="0"/>
            </a:endParaRPr>
          </a:p>
        </p:txBody>
      </p:sp>
      <p:sp>
        <p:nvSpPr>
          <p:cNvPr id="13" name="TextBox 12"/>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923330"/>
          </a:xfrm>
          <a:prstGeom prst="rect">
            <a:avLst/>
          </a:prstGeom>
          <a:noFill/>
        </p:spPr>
        <p:txBody>
          <a:bodyPr wrap="square" rtlCol="0">
            <a:spAutoFit/>
          </a:bodyPr>
          <a:lstStyle/>
          <a:p>
            <a:r>
              <a:rPr lang="en-US" dirty="0" smtClean="0"/>
              <a:t>4.  Share from a mentor text, preferably one that is reminiscent of the prompt/topic you wrote to.  With your students, analyze the mentor text, looking for skills the writer used to make the writing high quality.</a:t>
            </a:r>
          </a:p>
        </p:txBody>
      </p:sp>
      <p:sp>
        <p:nvSpPr>
          <p:cNvPr id="11" name="TextBox 10"/>
          <p:cNvSpPr txBox="1"/>
          <p:nvPr/>
        </p:nvSpPr>
        <p:spPr>
          <a:xfrm>
            <a:off x="609600" y="3572470"/>
            <a:ext cx="8077200" cy="2862322"/>
          </a:xfrm>
          <a:prstGeom prst="rect">
            <a:avLst/>
          </a:prstGeom>
          <a:solidFill>
            <a:srgbClr val="FFFF66"/>
          </a:solidFill>
          <a:ln>
            <a:solidFill>
              <a:schemeClr val="accent1">
                <a:shade val="50000"/>
              </a:schemeClr>
            </a:solidFill>
          </a:ln>
        </p:spPr>
        <p:txBody>
          <a:bodyPr wrap="square" rtlCol="0">
            <a:spAutoFit/>
          </a:bodyPr>
          <a:lstStyle/>
          <a:p>
            <a:r>
              <a:rPr lang="en-US" b="1" dirty="0" smtClean="0"/>
              <a:t>On the Same Friday or Monday…or a day later:  </a:t>
            </a:r>
            <a:r>
              <a:rPr lang="en-US" dirty="0" smtClean="0"/>
              <a:t>Now it’s time for the “craft” mentor text.  Read it…Enjoy it…Re-read it and begin analyzing it to make a list of two or three skills the author used really well.  It would be wise for you, as teacher, to have a list of skills pre-determined, but be prepared to accept skills your students spot and like.</a:t>
            </a:r>
          </a:p>
          <a:p>
            <a:endParaRPr lang="en-US" dirty="0" smtClean="0"/>
          </a:p>
          <a:p>
            <a:r>
              <a:rPr lang="en-US" dirty="0" smtClean="0"/>
              <a:t>With the “Eating the World” chapter, I am always impressed with Fletcher’s:</a:t>
            </a:r>
          </a:p>
          <a:p>
            <a:endParaRPr lang="en-US" dirty="0" smtClean="0"/>
          </a:p>
          <a:p>
            <a:pPr lvl="4">
              <a:buFont typeface="Arial" pitchFamily="34" charset="0"/>
              <a:buChar char="•"/>
            </a:pPr>
            <a:r>
              <a:rPr lang="en-US" dirty="0" smtClean="0"/>
              <a:t>Strong verb usage (word choice)</a:t>
            </a:r>
          </a:p>
          <a:p>
            <a:pPr lvl="4">
              <a:buFont typeface="Arial" pitchFamily="34" charset="0"/>
              <a:buChar char="•"/>
            </a:pPr>
            <a:r>
              <a:rPr lang="en-US" dirty="0" smtClean="0"/>
              <a:t>Inserts of dialogue (voice)</a:t>
            </a:r>
          </a:p>
          <a:p>
            <a:pPr lvl="4"/>
            <a:endParaRPr lang="en-US" dirty="0" smtClean="0"/>
          </a:p>
        </p:txBody>
      </p:sp>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923330"/>
          </a:xfrm>
          <a:prstGeom prst="rect">
            <a:avLst/>
          </a:prstGeom>
          <a:noFill/>
        </p:spPr>
        <p:txBody>
          <a:bodyPr wrap="square" rtlCol="0">
            <a:spAutoFit/>
          </a:bodyPr>
          <a:lstStyle/>
          <a:p>
            <a:r>
              <a:rPr lang="en-US" dirty="0" smtClean="0"/>
              <a:t>5.  In front of your students, revise your teacher model, finding places to incorporate the skills you analyzed in the mentor text. Have your students help you do this to your model; they appreciate being asked for input.</a:t>
            </a:r>
          </a:p>
        </p:txBody>
      </p:sp>
      <p:sp>
        <p:nvSpPr>
          <p:cNvPr id="11" name="TextBox 10"/>
          <p:cNvSpPr txBox="1"/>
          <p:nvPr/>
        </p:nvSpPr>
        <p:spPr>
          <a:xfrm>
            <a:off x="609600" y="3505200"/>
            <a:ext cx="8077200" cy="3139321"/>
          </a:xfrm>
          <a:prstGeom prst="rect">
            <a:avLst/>
          </a:prstGeom>
          <a:solidFill>
            <a:srgbClr val="FFFF66"/>
          </a:solidFill>
          <a:ln>
            <a:solidFill>
              <a:schemeClr val="accent1">
                <a:shade val="50000"/>
              </a:schemeClr>
            </a:solidFill>
          </a:ln>
        </p:spPr>
        <p:txBody>
          <a:bodyPr wrap="square" rtlCol="0">
            <a:spAutoFit/>
          </a:bodyPr>
          <a:lstStyle/>
          <a:p>
            <a:r>
              <a:rPr lang="en-US" b="1" dirty="0" smtClean="0"/>
              <a:t>On the Same Friday or Monday…or a day later:  </a:t>
            </a:r>
            <a:r>
              <a:rPr lang="en-US" dirty="0" smtClean="0"/>
              <a:t>Be prepared to share and celebrate  individual sentences from the mentor text that demonstrate the skills.  Begin showing students how individual sentences can inspire revisions in your model.</a:t>
            </a:r>
          </a:p>
          <a:p>
            <a:endParaRPr lang="en-US" dirty="0" smtClean="0"/>
          </a:p>
          <a:p>
            <a:r>
              <a:rPr lang="en-US" dirty="0" smtClean="0"/>
              <a:t>For example, I really like this two-verb sentence from </a:t>
            </a:r>
            <a:r>
              <a:rPr lang="en-US" i="1" dirty="0" smtClean="0"/>
              <a:t>Eating the World</a:t>
            </a:r>
            <a:r>
              <a:rPr lang="en-US" dirty="0" smtClean="0"/>
              <a:t>:  “One morning Tommy </a:t>
            </a:r>
            <a:r>
              <a:rPr lang="en-US" i="1" dirty="0" smtClean="0"/>
              <a:t>wandered</a:t>
            </a:r>
            <a:r>
              <a:rPr lang="en-US" dirty="0" smtClean="0"/>
              <a:t> away from our house and </a:t>
            </a:r>
            <a:r>
              <a:rPr lang="en-US" i="1" dirty="0" smtClean="0"/>
              <a:t>walked</a:t>
            </a:r>
            <a:r>
              <a:rPr lang="en-US" dirty="0" smtClean="0"/>
              <a:t> down Acorn Street.”</a:t>
            </a:r>
          </a:p>
          <a:p>
            <a:endParaRPr lang="en-US" dirty="0" smtClean="0"/>
          </a:p>
          <a:p>
            <a:r>
              <a:rPr lang="en-US" dirty="0" smtClean="0"/>
              <a:t>It inspires me to rethink my introduction:  </a:t>
            </a:r>
            <a:r>
              <a:rPr lang="en-US" i="1" dirty="0" smtClean="0"/>
              <a:t>One afternoon my family climbed out of the car and entered our favorite Mexican food restaurant…</a:t>
            </a:r>
            <a:r>
              <a:rPr lang="en-US" dirty="0" smtClean="0"/>
              <a:t>or</a:t>
            </a:r>
            <a:r>
              <a:rPr lang="en-US" i="1" dirty="0" smtClean="0"/>
              <a:t>…One afternoon at a restaurant my father put down his menu and announced that he was ordering </a:t>
            </a:r>
            <a:r>
              <a:rPr lang="en-US" i="1" dirty="0" err="1" smtClean="0"/>
              <a:t>menudo</a:t>
            </a:r>
            <a:r>
              <a:rPr lang="en-US" i="1" dirty="0" smtClean="0"/>
              <a:t>.  </a:t>
            </a:r>
            <a:r>
              <a:rPr lang="en-US" dirty="0" smtClean="0"/>
              <a:t> You can have students help you decide which makes the better intro.</a:t>
            </a:r>
            <a:endParaRPr lang="en-US" i="1" dirty="0" smtClean="0"/>
          </a:p>
        </p:txBody>
      </p:sp>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923330"/>
          </a:xfrm>
          <a:prstGeom prst="rect">
            <a:avLst/>
          </a:prstGeom>
          <a:noFill/>
        </p:spPr>
        <p:txBody>
          <a:bodyPr wrap="square" rtlCol="0">
            <a:spAutoFit/>
          </a:bodyPr>
          <a:lstStyle/>
          <a:p>
            <a:r>
              <a:rPr lang="en-US" dirty="0" smtClean="0"/>
              <a:t>5a.  In front of your students, </a:t>
            </a:r>
            <a:r>
              <a:rPr lang="en-US" i="1" dirty="0" smtClean="0"/>
              <a:t>continue</a:t>
            </a:r>
            <a:r>
              <a:rPr lang="en-US" dirty="0" smtClean="0"/>
              <a:t> to revise your teacher model, finding places to incorporate the skills you analyzed in the mentor text.  Look at how my revised draft  makes use of better verbs and dialogue snippets.</a:t>
            </a:r>
          </a:p>
        </p:txBody>
      </p:sp>
      <p:sp>
        <p:nvSpPr>
          <p:cNvPr id="11" name="TextBox 10"/>
          <p:cNvSpPr txBox="1"/>
          <p:nvPr/>
        </p:nvSpPr>
        <p:spPr>
          <a:xfrm>
            <a:off x="609600" y="3505200"/>
            <a:ext cx="8077200" cy="3139321"/>
          </a:xfrm>
          <a:prstGeom prst="rect">
            <a:avLst/>
          </a:prstGeom>
          <a:solidFill>
            <a:schemeClr val="accent1">
              <a:lumMod val="60000"/>
              <a:lumOff val="40000"/>
            </a:schemeClr>
          </a:solidFill>
          <a:ln>
            <a:solidFill>
              <a:schemeClr val="accent1">
                <a:shade val="50000"/>
              </a:schemeClr>
            </a:solidFill>
          </a:ln>
        </p:spPr>
        <p:txBody>
          <a:bodyPr wrap="square" rtlCol="0">
            <a:spAutoFit/>
          </a:bodyPr>
          <a:lstStyle/>
          <a:p>
            <a:r>
              <a:rPr lang="en-US" dirty="0" smtClean="0"/>
              <a:t>	</a:t>
            </a:r>
            <a:r>
              <a:rPr lang="en-US" dirty="0" smtClean="0">
                <a:latin typeface="Times New Roman" pitchFamily="18" charset="0"/>
                <a:cs typeface="Times New Roman" pitchFamily="18" charset="0"/>
              </a:rPr>
              <a:t>One afternoon at a restaurant my father put down his menu and announced that he was ordering </a:t>
            </a:r>
            <a:r>
              <a:rPr lang="en-US" dirty="0" err="1" smtClean="0">
                <a:latin typeface="Times New Roman" pitchFamily="18" charset="0"/>
                <a:cs typeface="Times New Roman" pitchFamily="18" charset="0"/>
              </a:rPr>
              <a:t>menudo</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	"What's that?" I asked, looking for it in my menu. </a:t>
            </a:r>
          </a:p>
          <a:p>
            <a:r>
              <a:rPr lang="en-US" dirty="0" smtClean="0">
                <a:latin typeface="Times New Roman" pitchFamily="18" charset="0"/>
                <a:cs typeface="Times New Roman" pitchFamily="18" charset="0"/>
              </a:rPr>
              <a:t>	Dad pointed and I read what it said. It didn't sound so bad. The menu called it a traditional Mexican soup in a spicy broth. </a:t>
            </a:r>
          </a:p>
          <a:p>
            <a:r>
              <a:rPr lang="en-US" dirty="0" smtClean="0">
                <a:latin typeface="Times New Roman" pitchFamily="18" charset="0"/>
                <a:cs typeface="Times New Roman" pitchFamily="18" charset="0"/>
              </a:rPr>
              <a:t>	When it came though, I was horrified. There was a pig's foot floating in the reddish broth. There was also something in there that looked like a piece of coral. </a:t>
            </a:r>
          </a:p>
          <a:p>
            <a:r>
              <a:rPr lang="en-US" dirty="0" smtClean="0">
                <a:latin typeface="Times New Roman" pitchFamily="18" charset="0"/>
                <a:cs typeface="Times New Roman" pitchFamily="18" charset="0"/>
              </a:rPr>
              <a:t>When I asked what that was, my Dad replied, "Tripe." It turns out that tripe is cow's stomach. My father gobbled it down and thought it was delicious.</a:t>
            </a:r>
          </a:p>
          <a:p>
            <a:r>
              <a:rPr lang="en-US" dirty="0" smtClean="0">
                <a:latin typeface="Times New Roman" pitchFamily="18" charset="0"/>
                <a:cs typeface="Times New Roman" pitchFamily="18" charset="0"/>
              </a:rPr>
              <a:t>	I refused to taste it even though he offered to let me. It made me so sick that I almost couldn't finish my tacos.</a:t>
            </a:r>
            <a:endParaRPr lang="en-US" dirty="0">
              <a:latin typeface="Times New Roman" pitchFamily="18" charset="0"/>
              <a:cs typeface="Times New Roman" pitchFamily="18" charset="0"/>
            </a:endParaRPr>
          </a:p>
        </p:txBody>
      </p:sp>
      <p:sp>
        <p:nvSpPr>
          <p:cNvPr id="12" name="TextBox 11"/>
          <p:cNvSpPr txBox="1"/>
          <p:nvPr/>
        </p:nvSpPr>
        <p:spPr>
          <a:xfrm>
            <a:off x="1905000" y="1752600"/>
            <a:ext cx="2514600" cy="307777"/>
          </a:xfrm>
          <a:prstGeom prst="rect">
            <a:avLst/>
          </a:prstGeom>
          <a:noFill/>
        </p:spPr>
        <p:txBody>
          <a:bodyPr wrap="square" rtlCol="0">
            <a:spAutoFit/>
          </a:bodyPr>
          <a:lstStyle/>
          <a:p>
            <a:r>
              <a:rPr lang="en-US" sz="1400" b="1" dirty="0" smtClean="0"/>
              <a:t>(page 79-80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457200" y="457200"/>
            <a:ext cx="8001000" cy="646331"/>
          </a:xfrm>
          <a:prstGeom prst="rect">
            <a:avLst/>
          </a:prstGeom>
          <a:noFill/>
        </p:spPr>
        <p:txBody>
          <a:bodyPr wrap="square" rtlCol="0">
            <a:spAutoFit/>
          </a:bodyPr>
          <a:lstStyle/>
          <a:p>
            <a:r>
              <a:rPr lang="en-US" dirty="0" smtClean="0"/>
              <a:t>6.  Now have students apply the analyzed skills to their own writing.  Have students discuss how their writing changed while they revise and after they’ve revised.</a:t>
            </a:r>
            <a:endParaRPr lang="en-US" dirty="0"/>
          </a:p>
        </p:txBody>
      </p:sp>
      <p:pic>
        <p:nvPicPr>
          <p:cNvPr id="5123" name="Picture 3"/>
          <p:cNvPicPr>
            <a:picLocks noChangeAspect="1" noChangeArrowheads="1"/>
          </p:cNvPicPr>
          <p:nvPr/>
        </p:nvPicPr>
        <p:blipFill>
          <a:blip r:embed="rId2" cstate="print"/>
          <a:srcRect/>
          <a:stretch>
            <a:fillRect/>
          </a:stretch>
        </p:blipFill>
        <p:spPr bwMode="auto">
          <a:xfrm>
            <a:off x="304800" y="1524000"/>
            <a:ext cx="6019800" cy="4943475"/>
          </a:xfrm>
          <a:prstGeom prst="rect">
            <a:avLst/>
          </a:prstGeom>
          <a:noFill/>
          <a:ln w="9525">
            <a:noFill/>
            <a:miter lim="800000"/>
            <a:headEnd/>
            <a:tailEnd/>
          </a:ln>
        </p:spPr>
      </p:pic>
      <p:sp>
        <p:nvSpPr>
          <p:cNvPr id="12" name="TextBox 11"/>
          <p:cNvSpPr txBox="1"/>
          <p:nvPr/>
        </p:nvSpPr>
        <p:spPr>
          <a:xfrm>
            <a:off x="6400800" y="1371600"/>
            <a:ext cx="2438400" cy="5570756"/>
          </a:xfrm>
          <a:prstGeom prst="rect">
            <a:avLst/>
          </a:prstGeom>
          <a:noFill/>
        </p:spPr>
        <p:txBody>
          <a:bodyPr wrap="square" rtlCol="0">
            <a:spAutoFit/>
          </a:bodyPr>
          <a:lstStyle/>
          <a:p>
            <a:r>
              <a:rPr lang="en-US" sz="1300" b="1" dirty="0" smtClean="0"/>
              <a:t>Bizarre Foods </a:t>
            </a:r>
            <a:r>
              <a:rPr lang="en-US" sz="1300" dirty="0" smtClean="0"/>
              <a:t/>
            </a:r>
            <a:br>
              <a:rPr lang="en-US" sz="1300" dirty="0" smtClean="0"/>
            </a:br>
            <a:r>
              <a:rPr lang="en-US" sz="1300" dirty="0" smtClean="0"/>
              <a:t>by </a:t>
            </a:r>
            <a:r>
              <a:rPr lang="en-US" sz="1300" dirty="0" err="1" smtClean="0"/>
              <a:t>Oswaldo</a:t>
            </a:r>
            <a:r>
              <a:rPr lang="en-US" sz="1300" dirty="0" smtClean="0"/>
              <a:t>, fifth grade writer</a:t>
            </a:r>
          </a:p>
          <a:p>
            <a:endParaRPr lang="en-US" sz="1300" dirty="0" smtClean="0"/>
          </a:p>
          <a:p>
            <a:r>
              <a:rPr lang="en-US" sz="1300" dirty="0" smtClean="0"/>
              <a:t>Once I was watching a perplexing show called </a:t>
            </a:r>
            <a:r>
              <a:rPr lang="en-US" sz="1300" i="1" dirty="0" smtClean="0"/>
              <a:t>Bizarre Foods</a:t>
            </a:r>
            <a:r>
              <a:rPr lang="en-US" sz="1300" dirty="0" smtClean="0"/>
              <a:t>, and saw a creepy guy eat something I would have never expected. Snake soup! I saw them kill the slimy, slithering snake, and then I saw the cruel chefs put the dead snake to boil. </a:t>
            </a:r>
          </a:p>
          <a:p>
            <a:endParaRPr lang="en-US" sz="1300" dirty="0" smtClean="0"/>
          </a:p>
          <a:p>
            <a:r>
              <a:rPr lang="en-US" sz="1300" dirty="0" smtClean="0"/>
              <a:t>It was sickening to watch when I saw them prepare the gut-wrenching meal, adding more ingredients. But it was much more disgusting when I saw some bizarre people actually </a:t>
            </a:r>
            <a:r>
              <a:rPr lang="en-US" sz="1300" dirty="0" err="1" smtClean="0"/>
              <a:t>scarfing</a:t>
            </a:r>
            <a:r>
              <a:rPr lang="en-US" sz="1300" dirty="0" smtClean="0"/>
              <a:t> down the concoction. </a:t>
            </a:r>
          </a:p>
          <a:p>
            <a:endParaRPr lang="en-US" sz="1300" dirty="0" smtClean="0"/>
          </a:p>
          <a:p>
            <a:r>
              <a:rPr lang="en-US" sz="1300" dirty="0" smtClean="0"/>
              <a:t>If it wasn’t on TV, I would’ve have puked. “Let’s make some!” joked my cousin, seeing how disgusted I was. I would sooner taste dirt before eating something as gruesome as snake soup.</a:t>
            </a:r>
          </a:p>
          <a:p>
            <a:endParaRPr lang="en-US" dirty="0"/>
          </a:p>
        </p:txBody>
      </p:sp>
      <p:pic>
        <p:nvPicPr>
          <p:cNvPr id="5124" name="Picture 4"/>
          <p:cNvPicPr>
            <a:picLocks noChangeAspect="1" noChangeArrowheads="1"/>
          </p:cNvPicPr>
          <p:nvPr/>
        </p:nvPicPr>
        <p:blipFill>
          <a:blip r:embed="rId3" cstate="print"/>
          <a:srcRect/>
          <a:stretch>
            <a:fillRect/>
          </a:stretch>
        </p:blipFill>
        <p:spPr bwMode="auto">
          <a:xfrm>
            <a:off x="5257800" y="3352800"/>
            <a:ext cx="952500" cy="1381125"/>
          </a:xfrm>
          <a:prstGeom prst="rect">
            <a:avLst/>
          </a:prstGeom>
          <a:noFill/>
          <a:ln w="9525">
            <a:noFill/>
            <a:miter lim="800000"/>
            <a:headEnd/>
            <a:tailEnd/>
          </a:ln>
        </p:spPr>
      </p:pic>
      <p:sp>
        <p:nvSpPr>
          <p:cNvPr id="11" name="TextBox 10"/>
          <p:cNvSpPr txBox="1"/>
          <p:nvPr/>
        </p:nvSpPr>
        <p:spPr>
          <a:xfrm>
            <a:off x="2286000" y="6324600"/>
            <a:ext cx="2514600" cy="307777"/>
          </a:xfrm>
          <a:prstGeom prst="rect">
            <a:avLst/>
          </a:prstGeom>
          <a:noFill/>
        </p:spPr>
        <p:txBody>
          <a:bodyPr wrap="square" rtlCol="0">
            <a:spAutoFit/>
          </a:bodyPr>
          <a:lstStyle/>
          <a:p>
            <a:r>
              <a:rPr lang="en-US" sz="1400" b="1" dirty="0" smtClean="0"/>
              <a:t>(page 81 of packet)</a:t>
            </a:r>
            <a:endParaRPr lang="en-US" sz="1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4800" y="2133600"/>
            <a:ext cx="8382000" cy="4524315"/>
          </a:xfrm>
          <a:prstGeom prst="rect">
            <a:avLst/>
          </a:prstGeom>
          <a:noFill/>
        </p:spPr>
        <p:txBody>
          <a:bodyPr wrap="square" rtlCol="0">
            <a:spAutoFit/>
          </a:bodyPr>
          <a:lstStyle/>
          <a:p>
            <a:pPr>
              <a:buFont typeface="Arial" pitchFamily="34" charset="0"/>
              <a:buChar char="•"/>
            </a:pPr>
            <a:r>
              <a:rPr lang="en-US" b="1" dirty="0" smtClean="0"/>
              <a:t>Fact:</a:t>
            </a:r>
            <a:r>
              <a:rPr lang="en-US" dirty="0" smtClean="0"/>
              <a:t>  When writing lessons run long (which they always do), the most common step of the writing process that gets “short-changed” is revision.   </a:t>
            </a:r>
          </a:p>
          <a:p>
            <a:pPr>
              <a:buFont typeface="Arial" pitchFamily="34" charset="0"/>
              <a:buChar char="•"/>
            </a:pPr>
            <a:r>
              <a:rPr lang="en-US" b="1" dirty="0" smtClean="0"/>
              <a:t>Fact:  </a:t>
            </a:r>
            <a:r>
              <a:rPr lang="en-US" dirty="0" smtClean="0"/>
              <a:t>I honestly think most teachers know the difference between revising and editing, but the distinctions tend to become muddied over time after repeatedly skipping over revision completely or after repeatedly combining revising and editing into one step.</a:t>
            </a:r>
          </a:p>
          <a:p>
            <a:pPr>
              <a:buFont typeface="Arial" pitchFamily="34" charset="0"/>
              <a:buChar char="•"/>
            </a:pPr>
            <a:r>
              <a:rPr lang="en-US" b="1" dirty="0" smtClean="0"/>
              <a:t>Fact:</a:t>
            </a:r>
            <a:r>
              <a:rPr lang="en-US" dirty="0" smtClean="0"/>
              <a:t>  More than any other step of the writing process, revision—when taught well—helps foster critical thinking from our students.</a:t>
            </a:r>
          </a:p>
          <a:p>
            <a:pPr>
              <a:buFont typeface="Arial" pitchFamily="34" charset="0"/>
              <a:buChar char="•"/>
            </a:pPr>
            <a:r>
              <a:rPr lang="en-US" b="1" dirty="0" smtClean="0"/>
              <a:t>Fact:  </a:t>
            </a:r>
            <a:r>
              <a:rPr lang="en-US" dirty="0" smtClean="0"/>
              <a:t>Editing, on its very best day, teaches application (Bloom’s level).  Revision, on its very best day, teaches analysis and evaluation (Bloom’s levels).</a:t>
            </a:r>
          </a:p>
          <a:p>
            <a:pPr>
              <a:buFont typeface="Arial" pitchFamily="34" charset="0"/>
              <a:buChar char="•"/>
            </a:pPr>
            <a:r>
              <a:rPr lang="en-US" b="1" dirty="0" smtClean="0"/>
              <a:t>Fact:  </a:t>
            </a:r>
            <a:r>
              <a:rPr lang="en-US" dirty="0" smtClean="0"/>
              <a:t>Teaching revision well takes diligence and skills of differentiation, and it’s hard work.  There are “gimmicks” we teach kids (start with a question or a sound effect, change all your </a:t>
            </a:r>
            <a:r>
              <a:rPr lang="en-US" i="1" dirty="0" err="1" smtClean="0"/>
              <a:t>saids</a:t>
            </a:r>
            <a:r>
              <a:rPr lang="en-US" dirty="0" smtClean="0"/>
              <a:t> to better verbs, force a simile into your writing with a crowbar), but these tricks aren’t designed to take students to the topmost levels of Bloom’s thinking; they’re designed to make revision seem easier than it actually is.</a:t>
            </a:r>
          </a:p>
          <a:p>
            <a:pPr>
              <a:buFont typeface="Arial" pitchFamily="34" charset="0"/>
              <a:buChar char="•"/>
            </a:pPr>
            <a:r>
              <a:rPr lang="en-US" b="1" dirty="0" smtClean="0"/>
              <a:t>Fact:  </a:t>
            </a:r>
            <a:r>
              <a:rPr lang="en-US" dirty="0" smtClean="0"/>
              <a:t>When I talk about improving revision, I talk exclusively about helping students critically think and collaborate to make individualized revision plans.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 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7200" y="1752600"/>
            <a:ext cx="6324600" cy="923330"/>
          </a:xfrm>
          <a:prstGeom prst="rect">
            <a:avLst/>
          </a:prstGeom>
          <a:noFill/>
        </p:spPr>
        <p:txBody>
          <a:bodyPr wrap="square" rtlCol="0">
            <a:spAutoFit/>
          </a:bodyPr>
          <a:lstStyle/>
          <a:p>
            <a:pPr algn="ctr"/>
            <a:r>
              <a:rPr lang="en-US" b="1" dirty="0" smtClean="0"/>
              <a:t>Remember, I believe in choice for student writers:</a:t>
            </a:r>
            <a:br>
              <a:rPr lang="en-US" b="1" dirty="0" smtClean="0"/>
            </a:br>
            <a:r>
              <a:rPr lang="en-US" dirty="0" smtClean="0"/>
              <a:t>In a great classroom, students are taught to make good choices about the writing process as well as their writing topics.</a:t>
            </a:r>
            <a:endParaRPr lang="en-US" dirty="0"/>
          </a:p>
        </p:txBody>
      </p:sp>
      <p:sp>
        <p:nvSpPr>
          <p:cNvPr id="11" name="Rectangle 10"/>
          <p:cNvSpPr/>
          <p:nvPr/>
        </p:nvSpPr>
        <p:spPr>
          <a:xfrm>
            <a:off x="457200" y="2667000"/>
            <a:ext cx="3276600" cy="396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33400" y="2743200"/>
            <a:ext cx="3124200" cy="800219"/>
          </a:xfrm>
          <a:prstGeom prst="rect">
            <a:avLst/>
          </a:prstGeom>
          <a:noFill/>
        </p:spPr>
        <p:txBody>
          <a:bodyPr wrap="square" rtlCol="0">
            <a:spAutoFit/>
          </a:bodyPr>
          <a:lstStyle/>
          <a:p>
            <a:r>
              <a:rPr lang="en-US" sz="1200" dirty="0" smtClean="0"/>
              <a:t>Name:____________________</a:t>
            </a:r>
          </a:p>
          <a:p>
            <a:endParaRPr lang="en-US" dirty="0" smtClean="0"/>
          </a:p>
          <a:p>
            <a:pPr algn="ctr"/>
            <a:r>
              <a:rPr lang="en-US" sz="1600" dirty="0" smtClean="0"/>
              <a:t>Which two traits will I revise for?</a:t>
            </a:r>
            <a:endParaRPr lang="en-US" sz="1600" dirty="0"/>
          </a:p>
        </p:txBody>
      </p:sp>
      <p:cxnSp>
        <p:nvCxnSpPr>
          <p:cNvPr id="14" name="Straight Connector 13"/>
          <p:cNvCxnSpPr/>
          <p:nvPr/>
        </p:nvCxnSpPr>
        <p:spPr>
          <a:xfrm>
            <a:off x="762000" y="4038600"/>
            <a:ext cx="274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647700" y="5067300"/>
            <a:ext cx="28194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33400" y="3733800"/>
            <a:ext cx="1447800" cy="276999"/>
          </a:xfrm>
          <a:prstGeom prst="rect">
            <a:avLst/>
          </a:prstGeom>
          <a:noFill/>
        </p:spPr>
        <p:txBody>
          <a:bodyPr wrap="square" rtlCol="0">
            <a:spAutoFit/>
          </a:bodyPr>
          <a:lstStyle/>
          <a:p>
            <a:r>
              <a:rPr lang="en-US" sz="1200" dirty="0" smtClean="0"/>
              <a:t>Trait 1:</a:t>
            </a:r>
            <a:endParaRPr lang="en-US" sz="1200" dirty="0"/>
          </a:p>
        </p:txBody>
      </p:sp>
      <p:sp>
        <p:nvSpPr>
          <p:cNvPr id="19" name="TextBox 18"/>
          <p:cNvSpPr txBox="1"/>
          <p:nvPr/>
        </p:nvSpPr>
        <p:spPr>
          <a:xfrm>
            <a:off x="2057400" y="3733800"/>
            <a:ext cx="1447800" cy="276999"/>
          </a:xfrm>
          <a:prstGeom prst="rect">
            <a:avLst/>
          </a:prstGeom>
          <a:noFill/>
        </p:spPr>
        <p:txBody>
          <a:bodyPr wrap="square" rtlCol="0">
            <a:spAutoFit/>
          </a:bodyPr>
          <a:lstStyle/>
          <a:p>
            <a:r>
              <a:rPr lang="en-US" sz="1200" dirty="0" smtClean="0"/>
              <a:t>Trait 2:</a:t>
            </a:r>
            <a:endParaRPr lang="en-US" sz="1200" dirty="0"/>
          </a:p>
        </p:txBody>
      </p:sp>
      <p:sp>
        <p:nvSpPr>
          <p:cNvPr id="21" name="TextBox 20"/>
          <p:cNvSpPr txBox="1"/>
          <p:nvPr/>
        </p:nvSpPr>
        <p:spPr>
          <a:xfrm>
            <a:off x="533400" y="4114800"/>
            <a:ext cx="1524000" cy="461665"/>
          </a:xfrm>
          <a:prstGeom prst="rect">
            <a:avLst/>
          </a:prstGeom>
          <a:noFill/>
        </p:spPr>
        <p:txBody>
          <a:bodyPr wrap="square" rtlCol="0">
            <a:spAutoFit/>
          </a:bodyPr>
          <a:lstStyle/>
          <a:p>
            <a:r>
              <a:rPr lang="en-US" sz="1200" dirty="0" smtClean="0"/>
              <a:t>List  your strategies for revising this trait:</a:t>
            </a:r>
            <a:endParaRPr lang="en-US" sz="1200" dirty="0"/>
          </a:p>
        </p:txBody>
      </p:sp>
      <p:sp>
        <p:nvSpPr>
          <p:cNvPr id="22" name="TextBox 21"/>
          <p:cNvSpPr txBox="1"/>
          <p:nvPr/>
        </p:nvSpPr>
        <p:spPr>
          <a:xfrm>
            <a:off x="2133600" y="4114800"/>
            <a:ext cx="1524000" cy="461665"/>
          </a:xfrm>
          <a:prstGeom prst="rect">
            <a:avLst/>
          </a:prstGeom>
          <a:noFill/>
        </p:spPr>
        <p:txBody>
          <a:bodyPr wrap="square" rtlCol="0">
            <a:spAutoFit/>
          </a:bodyPr>
          <a:lstStyle/>
          <a:p>
            <a:r>
              <a:rPr lang="en-US" sz="1200" dirty="0" smtClean="0"/>
              <a:t>List  your strategies for revising this trait:</a:t>
            </a:r>
            <a:endParaRPr lang="en-US" sz="1200" dirty="0"/>
          </a:p>
        </p:txBody>
      </p:sp>
      <p:sp>
        <p:nvSpPr>
          <p:cNvPr id="23" name="TextBox 22"/>
          <p:cNvSpPr txBox="1"/>
          <p:nvPr/>
        </p:nvSpPr>
        <p:spPr>
          <a:xfrm>
            <a:off x="4343400" y="2667000"/>
            <a:ext cx="4495800" cy="3970318"/>
          </a:xfrm>
          <a:prstGeom prst="rect">
            <a:avLst/>
          </a:prstGeom>
          <a:solidFill>
            <a:srgbClr val="FFFF66"/>
          </a:solidFill>
        </p:spPr>
        <p:txBody>
          <a:bodyPr wrap="square" rtlCol="0">
            <a:spAutoFit/>
          </a:bodyPr>
          <a:lstStyle/>
          <a:p>
            <a:r>
              <a:rPr lang="en-US" dirty="0" smtClean="0"/>
              <a:t>In my class, all students had to commit to revising for two traits on their portfolio pieces.  They also had to write out several trait-inspired strategies before they began revising.</a:t>
            </a:r>
          </a:p>
          <a:p>
            <a:endParaRPr lang="en-US" dirty="0" smtClean="0"/>
          </a:p>
          <a:p>
            <a:r>
              <a:rPr lang="en-US" dirty="0" smtClean="0"/>
              <a:t>They chose one trait.  I chose the other.</a:t>
            </a:r>
          </a:p>
          <a:p>
            <a:endParaRPr lang="en-US" dirty="0" smtClean="0"/>
          </a:p>
          <a:p>
            <a:r>
              <a:rPr lang="en-US" dirty="0" smtClean="0"/>
              <a:t>This worked incredibly well for me and them.</a:t>
            </a:r>
          </a:p>
          <a:p>
            <a:endParaRPr lang="en-US" dirty="0" smtClean="0"/>
          </a:p>
          <a:p>
            <a:r>
              <a:rPr lang="en-US" dirty="0" smtClean="0"/>
              <a:t>On the next few slides, you’ll see six of the “revision tools” I created to help them arrive at a place where they could make good choices about choosing a revision trait.</a:t>
            </a:r>
            <a:endParaRPr lang="en-US" dirty="0"/>
          </a:p>
        </p:txBody>
      </p:sp>
      <p:sp>
        <p:nvSpPr>
          <p:cNvPr id="20" name="TextBox 19"/>
          <p:cNvSpPr txBox="1"/>
          <p:nvPr/>
        </p:nvSpPr>
        <p:spPr>
          <a:xfrm>
            <a:off x="1219200" y="6096000"/>
            <a:ext cx="2514600" cy="307777"/>
          </a:xfrm>
          <a:prstGeom prst="rect">
            <a:avLst/>
          </a:prstGeom>
          <a:noFill/>
        </p:spPr>
        <p:txBody>
          <a:bodyPr wrap="square" rtlCol="0">
            <a:spAutoFit/>
          </a:bodyPr>
          <a:lstStyle/>
          <a:p>
            <a:r>
              <a:rPr lang="en-US" sz="1400" b="1" dirty="0" smtClean="0"/>
              <a:t>(page 82 of packet)</a:t>
            </a:r>
            <a:endParaRPr lang="en-US" sz="1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762000" y="1143000"/>
            <a:ext cx="3771900" cy="4943475"/>
          </a:xfrm>
          <a:prstGeom prst="rect">
            <a:avLst/>
          </a:prstGeom>
          <a:noFill/>
          <a:ln w="9525">
            <a:noFill/>
            <a:miter lim="800000"/>
            <a:headEnd/>
            <a:tailEnd/>
          </a:ln>
        </p:spPr>
      </p:pic>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304800"/>
            <a:ext cx="3048000" cy="646331"/>
          </a:xfrm>
          <a:prstGeom prst="rect">
            <a:avLst/>
          </a:prstGeom>
          <a:noFill/>
        </p:spPr>
        <p:txBody>
          <a:bodyPr wrap="square" rtlCol="0">
            <a:spAutoFit/>
          </a:bodyPr>
          <a:lstStyle/>
          <a:p>
            <a:pPr algn="ctr"/>
            <a:r>
              <a:rPr lang="en-US" b="1" dirty="0" smtClean="0"/>
              <a:t>Revision Strategy #1:  Revision Dice</a:t>
            </a:r>
            <a:endParaRPr lang="en-US" b="1" dirty="0"/>
          </a:p>
        </p:txBody>
      </p:sp>
      <p:sp>
        <p:nvSpPr>
          <p:cNvPr id="10" name="TextBox 9"/>
          <p:cNvSpPr txBox="1"/>
          <p:nvPr/>
        </p:nvSpPr>
        <p:spPr>
          <a:xfrm>
            <a:off x="4800600" y="1066800"/>
            <a:ext cx="4038600" cy="1477328"/>
          </a:xfrm>
          <a:prstGeom prst="rect">
            <a:avLst/>
          </a:prstGeom>
          <a:noFill/>
        </p:spPr>
        <p:txBody>
          <a:bodyPr wrap="square" rtlCol="0">
            <a:spAutoFit/>
          </a:bodyPr>
          <a:lstStyle/>
          <a:p>
            <a:r>
              <a:rPr lang="en-US" dirty="0" smtClean="0"/>
              <a:t>Create a set of trait- and skill-inspired revision dice.   </a:t>
            </a:r>
          </a:p>
          <a:p>
            <a:endParaRPr lang="en-US" dirty="0" smtClean="0"/>
          </a:p>
          <a:p>
            <a:r>
              <a:rPr lang="en-US" dirty="0" smtClean="0"/>
              <a:t>You can create a dice template and actually put the words on real dice.</a:t>
            </a:r>
          </a:p>
        </p:txBody>
      </p:sp>
      <p:pic>
        <p:nvPicPr>
          <p:cNvPr id="1028" name="Picture 4"/>
          <p:cNvPicPr>
            <a:picLocks noChangeAspect="1" noChangeArrowheads="1"/>
          </p:cNvPicPr>
          <p:nvPr/>
        </p:nvPicPr>
        <p:blipFill>
          <a:blip r:embed="rId2" cstate="print"/>
          <a:srcRect/>
          <a:stretch>
            <a:fillRect/>
          </a:stretch>
        </p:blipFill>
        <p:spPr bwMode="auto">
          <a:xfrm>
            <a:off x="647700" y="1066800"/>
            <a:ext cx="3771900" cy="4943475"/>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533400" y="990600"/>
            <a:ext cx="4010025" cy="5067300"/>
          </a:xfrm>
          <a:prstGeom prst="rect">
            <a:avLst/>
          </a:prstGeom>
          <a:noFill/>
          <a:ln w="9525">
            <a:noFill/>
            <a:miter lim="800000"/>
            <a:headEnd/>
            <a:tailEnd/>
          </a:ln>
        </p:spPr>
      </p:pic>
      <p:sp>
        <p:nvSpPr>
          <p:cNvPr id="8" name="TextBox 7"/>
          <p:cNvSpPr txBox="1"/>
          <p:nvPr/>
        </p:nvSpPr>
        <p:spPr>
          <a:xfrm>
            <a:off x="4800600" y="2667000"/>
            <a:ext cx="4038600" cy="2031325"/>
          </a:xfrm>
          <a:prstGeom prst="rect">
            <a:avLst/>
          </a:prstGeom>
          <a:noFill/>
        </p:spPr>
        <p:txBody>
          <a:bodyPr wrap="square" rtlCol="0">
            <a:spAutoFit/>
          </a:bodyPr>
          <a:lstStyle/>
          <a:p>
            <a:r>
              <a:rPr lang="en-US" dirty="0" smtClean="0"/>
              <a:t>Or you can type a dice key on paper and have students roll normal dice:</a:t>
            </a:r>
          </a:p>
          <a:p>
            <a:endParaRPr lang="en-US" dirty="0" smtClean="0"/>
          </a:p>
          <a:p>
            <a:pPr marL="342900" indent="-342900">
              <a:buFont typeface="Arial" pitchFamily="34" charset="0"/>
              <a:buChar char="•"/>
            </a:pPr>
            <a:r>
              <a:rPr lang="en-US" dirty="0" smtClean="0"/>
              <a:t>1 = show, don’t tell in two new places</a:t>
            </a:r>
          </a:p>
          <a:p>
            <a:pPr marL="342900" indent="-342900">
              <a:buFont typeface="Arial" pitchFamily="34" charset="0"/>
              <a:buChar char="•"/>
            </a:pPr>
            <a:r>
              <a:rPr lang="en-US" dirty="0" smtClean="0"/>
              <a:t>2 = sharpen some details in your writing</a:t>
            </a:r>
          </a:p>
          <a:p>
            <a:pPr marL="342900" indent="-342900">
              <a:buFont typeface="Arial" pitchFamily="34" charset="0"/>
              <a:buChar char="•"/>
            </a:pPr>
            <a:r>
              <a:rPr lang="en-US" dirty="0" smtClean="0"/>
              <a:t>Etc.</a:t>
            </a:r>
            <a:endParaRPr lang="en-US" dirty="0"/>
          </a:p>
        </p:txBody>
      </p:sp>
      <p:sp>
        <p:nvSpPr>
          <p:cNvPr id="11" name="TextBox 10"/>
          <p:cNvSpPr txBox="1"/>
          <p:nvPr/>
        </p:nvSpPr>
        <p:spPr>
          <a:xfrm>
            <a:off x="4800600" y="4867870"/>
            <a:ext cx="4038600" cy="923330"/>
          </a:xfrm>
          <a:prstGeom prst="rect">
            <a:avLst/>
          </a:prstGeom>
          <a:noFill/>
        </p:spPr>
        <p:txBody>
          <a:bodyPr wrap="square" rtlCol="0">
            <a:spAutoFit/>
          </a:bodyPr>
          <a:lstStyle/>
          <a:p>
            <a:r>
              <a:rPr lang="en-US" dirty="0" smtClean="0"/>
              <a:t>On revision day, students roll dice to give them ideas for revision strategies that would work with their rough drafts.</a:t>
            </a:r>
            <a:endParaRPr lang="en-US" dirty="0"/>
          </a:p>
        </p:txBody>
      </p:sp>
      <p:sp>
        <p:nvSpPr>
          <p:cNvPr id="12" name="TextBox 11"/>
          <p:cNvSpPr txBox="1"/>
          <p:nvPr/>
        </p:nvSpPr>
        <p:spPr>
          <a:xfrm>
            <a:off x="1752600" y="381000"/>
            <a:ext cx="2514600" cy="307777"/>
          </a:xfrm>
          <a:prstGeom prst="rect">
            <a:avLst/>
          </a:prstGeom>
          <a:noFill/>
        </p:spPr>
        <p:txBody>
          <a:bodyPr wrap="square" rtlCol="0">
            <a:spAutoFit/>
          </a:bodyPr>
          <a:lstStyle/>
          <a:p>
            <a:r>
              <a:rPr lang="en-US" sz="1400" b="1" dirty="0" smtClean="0"/>
              <a:t>(page 83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81000" y="457200"/>
            <a:ext cx="4495800" cy="5867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304800"/>
            <a:ext cx="3048000" cy="646331"/>
          </a:xfrm>
          <a:prstGeom prst="rect">
            <a:avLst/>
          </a:prstGeom>
          <a:noFill/>
        </p:spPr>
        <p:txBody>
          <a:bodyPr wrap="square" rtlCol="0">
            <a:spAutoFit/>
          </a:bodyPr>
          <a:lstStyle/>
          <a:p>
            <a:pPr algn="ctr"/>
            <a:r>
              <a:rPr lang="en-US" b="1" dirty="0" smtClean="0"/>
              <a:t>Revision Strategy #2:  Revision Post-its</a:t>
            </a:r>
            <a:endParaRPr lang="en-US" b="1" dirty="0"/>
          </a:p>
        </p:txBody>
      </p:sp>
      <p:sp>
        <p:nvSpPr>
          <p:cNvPr id="10" name="TextBox 9"/>
          <p:cNvSpPr txBox="1"/>
          <p:nvPr/>
        </p:nvSpPr>
        <p:spPr>
          <a:xfrm>
            <a:off x="5181600" y="1066800"/>
            <a:ext cx="3505200" cy="1754326"/>
          </a:xfrm>
          <a:prstGeom prst="rect">
            <a:avLst/>
          </a:prstGeom>
          <a:noFill/>
        </p:spPr>
        <p:txBody>
          <a:bodyPr wrap="square" rtlCol="0">
            <a:spAutoFit/>
          </a:bodyPr>
          <a:lstStyle/>
          <a:p>
            <a:r>
              <a:rPr lang="en-US" dirty="0" smtClean="0"/>
              <a:t>Create a set of age-appropriate, trait-inspired Post-it Notes for your students.  </a:t>
            </a:r>
          </a:p>
          <a:p>
            <a:endParaRPr lang="en-US" dirty="0" smtClean="0"/>
          </a:p>
          <a:p>
            <a:r>
              <a:rPr lang="en-US" dirty="0" smtClean="0"/>
              <a:t>This is the set I generally use with grades 4-12.</a:t>
            </a:r>
          </a:p>
        </p:txBody>
      </p:sp>
      <p:pic>
        <p:nvPicPr>
          <p:cNvPr id="2051" name="Picture 3"/>
          <p:cNvPicPr>
            <a:picLocks noChangeAspect="1" noChangeArrowheads="1"/>
          </p:cNvPicPr>
          <p:nvPr/>
        </p:nvPicPr>
        <p:blipFill>
          <a:blip r:embed="rId2" cstate="print"/>
          <a:srcRect/>
          <a:stretch>
            <a:fillRect/>
          </a:stretch>
        </p:blipFill>
        <p:spPr bwMode="auto">
          <a:xfrm>
            <a:off x="533400" y="609600"/>
            <a:ext cx="4200525" cy="5524500"/>
          </a:xfrm>
          <a:prstGeom prst="rect">
            <a:avLst/>
          </a:prstGeom>
          <a:noFill/>
          <a:ln w="9525">
            <a:noFill/>
            <a:miter lim="800000"/>
            <a:headEnd/>
            <a:tailEnd/>
          </a:ln>
        </p:spPr>
      </p:pic>
      <p:sp>
        <p:nvSpPr>
          <p:cNvPr id="7" name="Rectangle 6"/>
          <p:cNvSpPr/>
          <p:nvPr/>
        </p:nvSpPr>
        <p:spPr>
          <a:xfrm>
            <a:off x="533400" y="685800"/>
            <a:ext cx="1981200" cy="1676400"/>
          </a:xfrm>
          <a:prstGeom prst="rect">
            <a:avLst/>
          </a:prstGeom>
          <a:solidFill>
            <a:srgbClr val="92D05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743200" y="685800"/>
            <a:ext cx="1981200" cy="1676400"/>
          </a:xfrm>
          <a:prstGeom prst="rect">
            <a:avLst/>
          </a:prstGeom>
          <a:solidFill>
            <a:schemeClr val="tx2">
              <a:lumMod val="60000"/>
              <a:lumOff val="40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33400" y="2590800"/>
            <a:ext cx="1981200" cy="1676400"/>
          </a:xfrm>
          <a:prstGeom prst="rect">
            <a:avLst/>
          </a:prstGeom>
          <a:solidFill>
            <a:srgbClr val="FFFF66">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43200" y="2590800"/>
            <a:ext cx="1981200" cy="1676400"/>
          </a:xfrm>
          <a:prstGeom prst="rect">
            <a:avLst/>
          </a:prstGeom>
          <a:solidFill>
            <a:schemeClr val="accent4">
              <a:lumMod val="60000"/>
              <a:lumOff val="40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743200" y="4495800"/>
            <a:ext cx="1981200" cy="1676400"/>
          </a:xfrm>
          <a:prstGeom prst="rect">
            <a:avLst/>
          </a:prstGeom>
          <a:solidFill>
            <a:srgbClr val="FD7FEE">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33400" y="4495800"/>
            <a:ext cx="1981200" cy="167640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181600" y="2990671"/>
            <a:ext cx="3505200" cy="3416320"/>
          </a:xfrm>
          <a:prstGeom prst="rect">
            <a:avLst/>
          </a:prstGeom>
          <a:noFill/>
        </p:spPr>
        <p:txBody>
          <a:bodyPr wrap="square" rtlCol="0">
            <a:spAutoFit/>
          </a:bodyPr>
          <a:lstStyle/>
          <a:p>
            <a:r>
              <a:rPr lang="en-US" dirty="0" smtClean="0"/>
              <a:t>On revision day, students select one, two, or three Post-its (differentiate!) to rank their skills in their rough drafts.</a:t>
            </a:r>
          </a:p>
          <a:p>
            <a:endParaRPr lang="en-US" dirty="0" smtClean="0"/>
          </a:p>
          <a:p>
            <a:r>
              <a:rPr lang="en-US" dirty="0" smtClean="0"/>
              <a:t>Students can rank their own writing as well as rank the writing of students in a response group.</a:t>
            </a:r>
          </a:p>
          <a:p>
            <a:endParaRPr lang="en-US" dirty="0" smtClean="0"/>
          </a:p>
          <a:p>
            <a:r>
              <a:rPr lang="en-US" dirty="0" smtClean="0"/>
              <a:t>Students use rankings to determine one, two, or three revision strategies for their rough drafts.</a:t>
            </a:r>
          </a:p>
        </p:txBody>
      </p:sp>
      <p:sp>
        <p:nvSpPr>
          <p:cNvPr id="17" name="TextBox 16"/>
          <p:cNvSpPr txBox="1"/>
          <p:nvPr/>
        </p:nvSpPr>
        <p:spPr>
          <a:xfrm>
            <a:off x="1752600" y="152400"/>
            <a:ext cx="2514600" cy="307777"/>
          </a:xfrm>
          <a:prstGeom prst="rect">
            <a:avLst/>
          </a:prstGeom>
          <a:noFill/>
        </p:spPr>
        <p:txBody>
          <a:bodyPr wrap="square" rtlCol="0">
            <a:spAutoFit/>
          </a:bodyPr>
          <a:lstStyle/>
          <a:p>
            <a:r>
              <a:rPr lang="en-US" sz="1400" b="1" dirty="0" smtClean="0"/>
              <a:t>(page 84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xEl>
                                              <p:pRg st="2" end="2"/>
                                            </p:txEl>
                                          </p:spTgt>
                                        </p:tgtEl>
                                        <p:attrNameLst>
                                          <p:attrName>style.visibility</p:attrName>
                                        </p:attrNameLst>
                                      </p:cBhvr>
                                      <p:to>
                                        <p:strVal val="visible"/>
                                      </p:to>
                                    </p:set>
                                    <p:animEffect transition="in" filter="blinds(horizontal)">
                                      <p:cBhvr>
                                        <p:cTn id="12" dur="500"/>
                                        <p:tgtEl>
                                          <p:spTgt spid="1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animEffect transition="in" filter="blinds(horizontal)">
                                      <p:cBhvr>
                                        <p:cTn id="17"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304800"/>
            <a:ext cx="3048000" cy="646331"/>
          </a:xfrm>
          <a:prstGeom prst="rect">
            <a:avLst/>
          </a:prstGeom>
          <a:noFill/>
        </p:spPr>
        <p:txBody>
          <a:bodyPr wrap="square" rtlCol="0">
            <a:spAutoFit/>
          </a:bodyPr>
          <a:lstStyle/>
          <a:p>
            <a:pPr algn="ctr"/>
            <a:r>
              <a:rPr lang="en-US" b="1" dirty="0" smtClean="0"/>
              <a:t>Revision Strategy #3:  Revision Metaphor Cards</a:t>
            </a:r>
            <a:endParaRPr lang="en-US" b="1" dirty="0"/>
          </a:p>
        </p:txBody>
      </p:sp>
      <p:sp>
        <p:nvSpPr>
          <p:cNvPr id="10" name="TextBox 9"/>
          <p:cNvSpPr txBox="1"/>
          <p:nvPr/>
        </p:nvSpPr>
        <p:spPr>
          <a:xfrm>
            <a:off x="5181600" y="1066801"/>
            <a:ext cx="3733800" cy="2585323"/>
          </a:xfrm>
          <a:prstGeom prst="rect">
            <a:avLst/>
          </a:prstGeom>
          <a:noFill/>
        </p:spPr>
        <p:txBody>
          <a:bodyPr wrap="square" rtlCol="0">
            <a:spAutoFit/>
          </a:bodyPr>
          <a:lstStyle/>
          <a:p>
            <a:r>
              <a:rPr lang="en-US" dirty="0" smtClean="0"/>
              <a:t>Create several examples of “metaphor cards” for revision.  </a:t>
            </a:r>
          </a:p>
          <a:p>
            <a:endParaRPr lang="en-US" dirty="0" smtClean="0"/>
          </a:p>
          <a:p>
            <a:r>
              <a:rPr lang="en-US" dirty="0" smtClean="0"/>
              <a:t>Tell students, “This picture represents something that a reviser (not an editor) does to make the writing better.  What do you think the picture is suggesting you do to your draft?”</a:t>
            </a:r>
          </a:p>
          <a:p>
            <a:endParaRPr lang="en-US" dirty="0" smtClean="0"/>
          </a:p>
        </p:txBody>
      </p:sp>
      <p:pic>
        <p:nvPicPr>
          <p:cNvPr id="4098" name="Picture 2"/>
          <p:cNvPicPr>
            <a:picLocks noChangeAspect="1" noChangeArrowheads="1"/>
          </p:cNvPicPr>
          <p:nvPr/>
        </p:nvPicPr>
        <p:blipFill>
          <a:blip r:embed="rId2" cstate="print"/>
          <a:srcRect/>
          <a:stretch>
            <a:fillRect/>
          </a:stretch>
        </p:blipFill>
        <p:spPr bwMode="auto">
          <a:xfrm>
            <a:off x="304800" y="685800"/>
            <a:ext cx="4714875" cy="5334000"/>
          </a:xfrm>
          <a:prstGeom prst="rect">
            <a:avLst/>
          </a:prstGeom>
          <a:noFill/>
          <a:ln w="9525">
            <a:noFill/>
            <a:miter lim="800000"/>
            <a:headEnd/>
            <a:tailEnd/>
          </a:ln>
        </p:spPr>
      </p:pic>
      <p:sp>
        <p:nvSpPr>
          <p:cNvPr id="7" name="TextBox 6"/>
          <p:cNvSpPr txBox="1"/>
          <p:nvPr/>
        </p:nvSpPr>
        <p:spPr>
          <a:xfrm>
            <a:off x="5181600" y="3429000"/>
            <a:ext cx="3733800" cy="3416320"/>
          </a:xfrm>
          <a:prstGeom prst="rect">
            <a:avLst/>
          </a:prstGeom>
          <a:noFill/>
        </p:spPr>
        <p:txBody>
          <a:bodyPr wrap="square" rtlCol="0">
            <a:spAutoFit/>
          </a:bodyPr>
          <a:lstStyle/>
          <a:p>
            <a:r>
              <a:rPr lang="en-US" dirty="0" smtClean="0"/>
              <a:t>Keep a key of “right” answers, but have a place where creative other answers can  be recorded and saved.</a:t>
            </a:r>
          </a:p>
          <a:p>
            <a:endParaRPr lang="en-US" sz="1400" dirty="0" smtClean="0"/>
          </a:p>
          <a:p>
            <a:r>
              <a:rPr lang="en-US" dirty="0" smtClean="0"/>
              <a:t>Have students locate pictures of metaphors that could be added to the class deck.</a:t>
            </a:r>
          </a:p>
          <a:p>
            <a:endParaRPr lang="en-US" sz="1400" dirty="0" smtClean="0"/>
          </a:p>
          <a:p>
            <a:r>
              <a:rPr lang="en-US" dirty="0" smtClean="0"/>
              <a:t>On revision day, students draw, discuss, and trade cards to end up with a revision strategy that works for them.</a:t>
            </a:r>
          </a:p>
        </p:txBody>
      </p:sp>
      <p:sp>
        <p:nvSpPr>
          <p:cNvPr id="8" name="TextBox 7"/>
          <p:cNvSpPr txBox="1"/>
          <p:nvPr/>
        </p:nvSpPr>
        <p:spPr>
          <a:xfrm>
            <a:off x="1752600" y="228600"/>
            <a:ext cx="2514600" cy="307777"/>
          </a:xfrm>
          <a:prstGeom prst="rect">
            <a:avLst/>
          </a:prstGeom>
          <a:noFill/>
        </p:spPr>
        <p:txBody>
          <a:bodyPr wrap="square" rtlCol="0">
            <a:spAutoFit/>
          </a:bodyPr>
          <a:lstStyle/>
          <a:p>
            <a:r>
              <a:rPr lang="en-US" sz="1400" b="1" dirty="0" smtClean="0"/>
              <a:t>(page 85-87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linds(horizontal)">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304800"/>
            <a:ext cx="3048000" cy="646331"/>
          </a:xfrm>
          <a:prstGeom prst="rect">
            <a:avLst/>
          </a:prstGeom>
          <a:noFill/>
        </p:spPr>
        <p:txBody>
          <a:bodyPr wrap="square" rtlCol="0">
            <a:spAutoFit/>
          </a:bodyPr>
          <a:lstStyle/>
          <a:p>
            <a:pPr algn="ctr"/>
            <a:r>
              <a:rPr lang="en-US" b="1" dirty="0" smtClean="0"/>
              <a:t>Revision Strategy #4:  </a:t>
            </a:r>
            <a:br>
              <a:rPr lang="en-US" b="1" dirty="0" smtClean="0"/>
            </a:br>
            <a:r>
              <a:rPr lang="en-US" b="1" dirty="0" smtClean="0"/>
              <a:t>The Revision Sprint</a:t>
            </a:r>
            <a:endParaRPr lang="en-US" b="1" dirty="0"/>
          </a:p>
        </p:txBody>
      </p:sp>
      <p:sp>
        <p:nvSpPr>
          <p:cNvPr id="10" name="TextBox 9"/>
          <p:cNvSpPr txBox="1"/>
          <p:nvPr/>
        </p:nvSpPr>
        <p:spPr>
          <a:xfrm>
            <a:off x="5181600" y="1066800"/>
            <a:ext cx="3505200" cy="923330"/>
          </a:xfrm>
          <a:prstGeom prst="rect">
            <a:avLst/>
          </a:prstGeom>
          <a:noFill/>
        </p:spPr>
        <p:txBody>
          <a:bodyPr wrap="square" rtlCol="0">
            <a:spAutoFit/>
          </a:bodyPr>
          <a:lstStyle/>
          <a:p>
            <a:r>
              <a:rPr lang="en-US" dirty="0" smtClean="0"/>
              <a:t>This is inspired by the Horserace of Criteria activity from Barry Lane’s </a:t>
            </a:r>
            <a:r>
              <a:rPr lang="en-US" u="sng" dirty="0" smtClean="0"/>
              <a:t>Reviser’s Toolbox</a:t>
            </a:r>
            <a:r>
              <a:rPr lang="en-US" dirty="0" smtClean="0"/>
              <a:t>.</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381000" y="723900"/>
            <a:ext cx="4476750" cy="5448300"/>
          </a:xfrm>
          <a:prstGeom prst="rect">
            <a:avLst/>
          </a:prstGeom>
          <a:noFill/>
          <a:ln w="9525">
            <a:noFill/>
            <a:miter lim="800000"/>
            <a:headEnd/>
            <a:tailEnd/>
          </a:ln>
        </p:spPr>
      </p:pic>
      <p:sp>
        <p:nvSpPr>
          <p:cNvPr id="6" name="TextBox 5"/>
          <p:cNvSpPr txBox="1"/>
          <p:nvPr/>
        </p:nvSpPr>
        <p:spPr>
          <a:xfrm>
            <a:off x="457200" y="3124200"/>
            <a:ext cx="914400" cy="307777"/>
          </a:xfrm>
          <a:prstGeom prst="rect">
            <a:avLst/>
          </a:prstGeom>
          <a:noFill/>
        </p:spPr>
        <p:txBody>
          <a:bodyPr wrap="square" rtlCol="0">
            <a:spAutoFit/>
          </a:bodyPr>
          <a:lstStyle/>
          <a:p>
            <a:r>
              <a:rPr lang="en-US" sz="1400" b="1" dirty="0" smtClean="0"/>
              <a:t>Ideas</a:t>
            </a:r>
            <a:endParaRPr lang="en-US" sz="1400" b="1" dirty="0"/>
          </a:p>
        </p:txBody>
      </p:sp>
      <p:sp>
        <p:nvSpPr>
          <p:cNvPr id="7" name="TextBox 6"/>
          <p:cNvSpPr txBox="1"/>
          <p:nvPr/>
        </p:nvSpPr>
        <p:spPr>
          <a:xfrm>
            <a:off x="457200" y="4035623"/>
            <a:ext cx="914400" cy="307777"/>
          </a:xfrm>
          <a:prstGeom prst="rect">
            <a:avLst/>
          </a:prstGeom>
          <a:noFill/>
        </p:spPr>
        <p:txBody>
          <a:bodyPr wrap="square" rtlCol="0">
            <a:spAutoFit/>
          </a:bodyPr>
          <a:lstStyle/>
          <a:p>
            <a:r>
              <a:rPr lang="en-US" sz="1400" b="1" dirty="0" smtClean="0"/>
              <a:t>Org.</a:t>
            </a:r>
            <a:endParaRPr lang="en-US" sz="1400" b="1" dirty="0"/>
          </a:p>
        </p:txBody>
      </p:sp>
      <p:sp>
        <p:nvSpPr>
          <p:cNvPr id="8" name="TextBox 7"/>
          <p:cNvSpPr txBox="1"/>
          <p:nvPr/>
        </p:nvSpPr>
        <p:spPr>
          <a:xfrm>
            <a:off x="457200" y="4876800"/>
            <a:ext cx="914400" cy="307777"/>
          </a:xfrm>
          <a:prstGeom prst="rect">
            <a:avLst/>
          </a:prstGeom>
          <a:noFill/>
        </p:spPr>
        <p:txBody>
          <a:bodyPr wrap="square" rtlCol="0">
            <a:spAutoFit/>
          </a:bodyPr>
          <a:lstStyle/>
          <a:p>
            <a:r>
              <a:rPr lang="en-US" sz="1400" b="1" dirty="0" smtClean="0"/>
              <a:t>Voice</a:t>
            </a:r>
            <a:endParaRPr lang="en-US" sz="1400" b="1" dirty="0"/>
          </a:p>
        </p:txBody>
      </p:sp>
      <p:sp>
        <p:nvSpPr>
          <p:cNvPr id="11" name="TextBox 10"/>
          <p:cNvSpPr txBox="1"/>
          <p:nvPr/>
        </p:nvSpPr>
        <p:spPr>
          <a:xfrm>
            <a:off x="457200" y="5791200"/>
            <a:ext cx="914400" cy="307777"/>
          </a:xfrm>
          <a:prstGeom prst="rect">
            <a:avLst/>
          </a:prstGeom>
          <a:noFill/>
        </p:spPr>
        <p:txBody>
          <a:bodyPr wrap="square" rtlCol="0">
            <a:spAutoFit/>
          </a:bodyPr>
          <a:lstStyle/>
          <a:p>
            <a:r>
              <a:rPr lang="en-US" sz="1400" b="1" dirty="0" smtClean="0"/>
              <a:t>W.C.</a:t>
            </a:r>
            <a:endParaRPr lang="en-US" sz="1400" b="1" dirty="0"/>
          </a:p>
        </p:txBody>
      </p:sp>
      <p:sp>
        <p:nvSpPr>
          <p:cNvPr id="12" name="TextBox 11"/>
          <p:cNvSpPr txBox="1"/>
          <p:nvPr/>
        </p:nvSpPr>
        <p:spPr>
          <a:xfrm>
            <a:off x="5181600" y="2133600"/>
            <a:ext cx="3505200" cy="1200329"/>
          </a:xfrm>
          <a:prstGeom prst="rect">
            <a:avLst/>
          </a:prstGeom>
          <a:noFill/>
        </p:spPr>
        <p:txBody>
          <a:bodyPr wrap="square" rtlCol="0">
            <a:spAutoFit/>
          </a:bodyPr>
          <a:lstStyle/>
          <a:p>
            <a:r>
              <a:rPr lang="en-US" dirty="0" smtClean="0"/>
              <a:t>On revision day, students imagine that four runners will dash through their rough draft.  The runners are named after traits or trait skills.</a:t>
            </a:r>
            <a:endParaRPr lang="en-US" dirty="0"/>
          </a:p>
        </p:txBody>
      </p:sp>
      <p:sp>
        <p:nvSpPr>
          <p:cNvPr id="13" name="TextBox 12"/>
          <p:cNvSpPr txBox="1"/>
          <p:nvPr/>
        </p:nvSpPr>
        <p:spPr>
          <a:xfrm>
            <a:off x="5181600" y="3429000"/>
            <a:ext cx="3505200" cy="923330"/>
          </a:xfrm>
          <a:prstGeom prst="rect">
            <a:avLst/>
          </a:prstGeom>
          <a:noFill/>
        </p:spPr>
        <p:txBody>
          <a:bodyPr wrap="square" rtlCol="0">
            <a:spAutoFit/>
          </a:bodyPr>
          <a:lstStyle/>
          <a:p>
            <a:r>
              <a:rPr lang="en-US" dirty="0" smtClean="0"/>
              <a:t>Students decide which “runner” ran the best race in the draft and mark their choice as such.</a:t>
            </a:r>
            <a:endParaRPr lang="en-US" dirty="0"/>
          </a:p>
        </p:txBody>
      </p:sp>
      <p:sp>
        <p:nvSpPr>
          <p:cNvPr id="14" name="TextBox 13"/>
          <p:cNvSpPr txBox="1"/>
          <p:nvPr/>
        </p:nvSpPr>
        <p:spPr>
          <a:xfrm>
            <a:off x="533400" y="3121223"/>
            <a:ext cx="609600" cy="307777"/>
          </a:xfrm>
          <a:prstGeom prst="rect">
            <a:avLst/>
          </a:prstGeom>
          <a:solidFill>
            <a:schemeClr val="bg1"/>
          </a:solidFill>
        </p:spPr>
        <p:txBody>
          <a:bodyPr wrap="square" rtlCol="0">
            <a:spAutoFit/>
          </a:bodyPr>
          <a:lstStyle/>
          <a:p>
            <a:r>
              <a:rPr lang="en-US" sz="1400" b="1" dirty="0" smtClean="0"/>
              <a:t>Intro</a:t>
            </a:r>
            <a:endParaRPr lang="en-US" sz="1400" b="1" dirty="0"/>
          </a:p>
        </p:txBody>
      </p:sp>
      <p:sp>
        <p:nvSpPr>
          <p:cNvPr id="15" name="TextBox 14"/>
          <p:cNvSpPr txBox="1"/>
          <p:nvPr/>
        </p:nvSpPr>
        <p:spPr>
          <a:xfrm>
            <a:off x="533400" y="4035623"/>
            <a:ext cx="685800" cy="307777"/>
          </a:xfrm>
          <a:prstGeom prst="rect">
            <a:avLst/>
          </a:prstGeom>
          <a:solidFill>
            <a:schemeClr val="bg1"/>
          </a:solidFill>
        </p:spPr>
        <p:txBody>
          <a:bodyPr wrap="square" rtlCol="0">
            <a:spAutoFit/>
          </a:bodyPr>
          <a:lstStyle/>
          <a:p>
            <a:r>
              <a:rPr lang="en-US" sz="1400" b="1" dirty="0" err="1" smtClean="0"/>
              <a:t>Concl</a:t>
            </a:r>
            <a:r>
              <a:rPr lang="en-US" sz="1400" b="1" dirty="0" smtClean="0"/>
              <a:t>.</a:t>
            </a:r>
            <a:endParaRPr lang="en-US" sz="1400" b="1" dirty="0"/>
          </a:p>
        </p:txBody>
      </p:sp>
      <p:sp>
        <p:nvSpPr>
          <p:cNvPr id="16" name="TextBox 15"/>
          <p:cNvSpPr txBox="1"/>
          <p:nvPr/>
        </p:nvSpPr>
        <p:spPr>
          <a:xfrm>
            <a:off x="533400" y="4873823"/>
            <a:ext cx="685800" cy="307777"/>
          </a:xfrm>
          <a:prstGeom prst="rect">
            <a:avLst/>
          </a:prstGeom>
          <a:solidFill>
            <a:schemeClr val="bg1"/>
          </a:solidFill>
        </p:spPr>
        <p:txBody>
          <a:bodyPr wrap="square" rtlCol="0">
            <a:spAutoFit/>
          </a:bodyPr>
          <a:lstStyle/>
          <a:p>
            <a:r>
              <a:rPr lang="en-US" sz="1400" b="1" dirty="0" smtClean="0"/>
              <a:t>Trans.</a:t>
            </a:r>
            <a:endParaRPr lang="en-US" sz="1400" b="1" dirty="0"/>
          </a:p>
        </p:txBody>
      </p:sp>
      <p:sp>
        <p:nvSpPr>
          <p:cNvPr id="17" name="TextBox 16"/>
          <p:cNvSpPr txBox="1"/>
          <p:nvPr/>
        </p:nvSpPr>
        <p:spPr>
          <a:xfrm>
            <a:off x="533400" y="5788223"/>
            <a:ext cx="685800" cy="307777"/>
          </a:xfrm>
          <a:prstGeom prst="rect">
            <a:avLst/>
          </a:prstGeom>
          <a:solidFill>
            <a:schemeClr val="bg1"/>
          </a:solidFill>
        </p:spPr>
        <p:txBody>
          <a:bodyPr wrap="square" rtlCol="0">
            <a:spAutoFit/>
          </a:bodyPr>
          <a:lstStyle/>
          <a:p>
            <a:r>
              <a:rPr lang="en-US" sz="1400" b="1" dirty="0" smtClean="0"/>
              <a:t>Pacing</a:t>
            </a:r>
            <a:endParaRPr lang="en-US" sz="1400" b="1" dirty="0"/>
          </a:p>
        </p:txBody>
      </p:sp>
      <p:sp>
        <p:nvSpPr>
          <p:cNvPr id="18" name="Right Arrow 17"/>
          <p:cNvSpPr/>
          <p:nvPr/>
        </p:nvSpPr>
        <p:spPr>
          <a:xfrm>
            <a:off x="1219200" y="2743200"/>
            <a:ext cx="32004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181600" y="4419600"/>
            <a:ext cx="3505200" cy="923330"/>
          </a:xfrm>
          <a:prstGeom prst="rect">
            <a:avLst/>
          </a:prstGeom>
          <a:noFill/>
        </p:spPr>
        <p:txBody>
          <a:bodyPr wrap="square" rtlCol="0">
            <a:spAutoFit/>
          </a:bodyPr>
          <a:lstStyle/>
          <a:p>
            <a:r>
              <a:rPr lang="en-US" dirty="0" smtClean="0"/>
              <a:t>Students, then, decide where the other three runners were when the winner crossed the “finish line.”</a:t>
            </a:r>
            <a:endParaRPr lang="en-US" dirty="0"/>
          </a:p>
        </p:txBody>
      </p:sp>
      <p:sp>
        <p:nvSpPr>
          <p:cNvPr id="20" name="Right Arrow 19"/>
          <p:cNvSpPr/>
          <p:nvPr/>
        </p:nvSpPr>
        <p:spPr>
          <a:xfrm>
            <a:off x="1219200" y="3657600"/>
            <a:ext cx="9906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1219200" y="4572000"/>
            <a:ext cx="17526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1219200" y="5410200"/>
            <a:ext cx="17526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181600" y="5410200"/>
            <a:ext cx="3505200" cy="1200329"/>
          </a:xfrm>
          <a:prstGeom prst="rect">
            <a:avLst/>
          </a:prstGeom>
          <a:noFill/>
        </p:spPr>
        <p:txBody>
          <a:bodyPr wrap="square" rtlCol="0">
            <a:spAutoFit/>
          </a:bodyPr>
          <a:lstStyle/>
          <a:p>
            <a:r>
              <a:rPr lang="en-US" dirty="0" smtClean="0"/>
              <a:t>As a revision plan, students must figure out how to make (at least) one of the slower runners tie the front runner.</a:t>
            </a:r>
            <a:endParaRPr lang="en-US" dirty="0"/>
          </a:p>
        </p:txBody>
      </p:sp>
      <p:sp>
        <p:nvSpPr>
          <p:cNvPr id="23" name="TextBox 22"/>
          <p:cNvSpPr txBox="1"/>
          <p:nvPr/>
        </p:nvSpPr>
        <p:spPr>
          <a:xfrm>
            <a:off x="1752600" y="228600"/>
            <a:ext cx="2514600" cy="307777"/>
          </a:xfrm>
          <a:prstGeom prst="rect">
            <a:avLst/>
          </a:prstGeom>
          <a:noFill/>
        </p:spPr>
        <p:txBody>
          <a:bodyPr wrap="square" rtlCol="0">
            <a:spAutoFit/>
          </a:bodyPr>
          <a:lstStyle/>
          <a:p>
            <a:r>
              <a:rPr lang="en-US" sz="1400" b="1" dirty="0" smtClean="0"/>
              <a:t>(page 88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linds(horizontal)">
                                      <p:cBhvr>
                                        <p:cTn id="54" dur="500"/>
                                        <p:tgtEl>
                                          <p:spTgt spid="21"/>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linds(horizontal)">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2" grpId="0"/>
      <p:bldP spid="13" grpId="0"/>
      <p:bldP spid="14" grpId="0" animBg="1"/>
      <p:bldP spid="15" grpId="0" animBg="1"/>
      <p:bldP spid="16" grpId="0" animBg="1"/>
      <p:bldP spid="17" grpId="0" animBg="1"/>
      <p:bldP spid="18" grpId="0" animBg="1"/>
      <p:bldP spid="19" grpId="0"/>
      <p:bldP spid="20" grpId="0" animBg="1"/>
      <p:bldP spid="21" grpId="0" animBg="1"/>
      <p:bldP spid="22" grpId="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304800"/>
            <a:ext cx="3048000" cy="646331"/>
          </a:xfrm>
          <a:prstGeom prst="rect">
            <a:avLst/>
          </a:prstGeom>
          <a:noFill/>
        </p:spPr>
        <p:txBody>
          <a:bodyPr wrap="square" rtlCol="0">
            <a:spAutoFit/>
          </a:bodyPr>
          <a:lstStyle/>
          <a:p>
            <a:pPr algn="ctr"/>
            <a:r>
              <a:rPr lang="en-US" b="1" dirty="0" smtClean="0"/>
              <a:t>Revision Strategy #5:  Revision Board Games</a:t>
            </a:r>
            <a:endParaRPr lang="en-US" b="1" dirty="0"/>
          </a:p>
        </p:txBody>
      </p:sp>
      <p:sp>
        <p:nvSpPr>
          <p:cNvPr id="10" name="TextBox 9"/>
          <p:cNvSpPr txBox="1"/>
          <p:nvPr/>
        </p:nvSpPr>
        <p:spPr>
          <a:xfrm>
            <a:off x="5410200" y="1066800"/>
            <a:ext cx="3505200" cy="1754326"/>
          </a:xfrm>
          <a:prstGeom prst="rect">
            <a:avLst/>
          </a:prstGeom>
          <a:noFill/>
        </p:spPr>
        <p:txBody>
          <a:bodyPr wrap="square" rtlCol="0">
            <a:spAutoFit/>
          </a:bodyPr>
          <a:lstStyle/>
          <a:p>
            <a:r>
              <a:rPr lang="en-US" dirty="0" smtClean="0"/>
              <a:t>Create a teacher model of a board game that, when played, gives a writer a series of revision strategies.  There are good teacher models pre-made and posted at </a:t>
            </a:r>
            <a:r>
              <a:rPr lang="en-US" dirty="0" err="1" smtClean="0"/>
              <a:t>WritingFix’s</a:t>
            </a:r>
            <a:r>
              <a:rPr lang="en-US" dirty="0" smtClean="0"/>
              <a:t> Revision Homepage.</a:t>
            </a:r>
          </a:p>
        </p:txBody>
      </p:sp>
      <p:pic>
        <p:nvPicPr>
          <p:cNvPr id="3077" name="Picture 5"/>
          <p:cNvPicPr>
            <a:picLocks noChangeAspect="1" noChangeArrowheads="1"/>
          </p:cNvPicPr>
          <p:nvPr/>
        </p:nvPicPr>
        <p:blipFill>
          <a:blip r:embed="rId2" cstate="print"/>
          <a:srcRect/>
          <a:stretch>
            <a:fillRect/>
          </a:stretch>
        </p:blipFill>
        <p:spPr bwMode="auto">
          <a:xfrm>
            <a:off x="279610" y="304800"/>
            <a:ext cx="4978190" cy="6234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5410200" y="3012281"/>
            <a:ext cx="3505200" cy="3693319"/>
          </a:xfrm>
          <a:prstGeom prst="rect">
            <a:avLst/>
          </a:prstGeom>
          <a:noFill/>
        </p:spPr>
        <p:txBody>
          <a:bodyPr wrap="square" rtlCol="0">
            <a:spAutoFit/>
          </a:bodyPr>
          <a:lstStyle/>
          <a:p>
            <a:r>
              <a:rPr lang="en-US" dirty="0" smtClean="0"/>
              <a:t>Students work in groups to create an original board game based on revision skills they have learned about.</a:t>
            </a:r>
          </a:p>
          <a:p>
            <a:endParaRPr lang="en-US" dirty="0" smtClean="0"/>
          </a:p>
          <a:p>
            <a:r>
              <a:rPr lang="en-US" dirty="0" smtClean="0"/>
              <a:t>Groups exchange board games.</a:t>
            </a:r>
          </a:p>
          <a:p>
            <a:endParaRPr lang="en-US" dirty="0" smtClean="0"/>
          </a:p>
          <a:p>
            <a:r>
              <a:rPr lang="en-US" dirty="0" smtClean="0"/>
              <a:t>Groups play for fifteen minutes on revision day, and each writer creates a list of strategies they will use while working with their current rough draft.</a:t>
            </a:r>
          </a:p>
          <a:p>
            <a:endParaRPr lang="en-US" dirty="0"/>
          </a:p>
        </p:txBody>
      </p:sp>
      <p:sp>
        <p:nvSpPr>
          <p:cNvPr id="7" name="TextBox 6"/>
          <p:cNvSpPr txBox="1"/>
          <p:nvPr/>
        </p:nvSpPr>
        <p:spPr>
          <a:xfrm>
            <a:off x="457200" y="6172200"/>
            <a:ext cx="2514600" cy="307777"/>
          </a:xfrm>
          <a:prstGeom prst="rect">
            <a:avLst/>
          </a:prstGeom>
          <a:noFill/>
        </p:spPr>
        <p:txBody>
          <a:bodyPr wrap="square" rtlCol="0">
            <a:spAutoFit/>
          </a:bodyPr>
          <a:lstStyle/>
          <a:p>
            <a:r>
              <a:rPr lang="en-US" sz="1400" b="1" dirty="0" smtClean="0"/>
              <a:t>(page 89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blinds(horizontal)">
                                      <p:cBhvr>
                                        <p:cTn id="1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410200" y="304800"/>
            <a:ext cx="3048000" cy="646331"/>
          </a:xfrm>
          <a:prstGeom prst="rect">
            <a:avLst/>
          </a:prstGeom>
          <a:noFill/>
        </p:spPr>
        <p:txBody>
          <a:bodyPr wrap="square" rtlCol="0">
            <a:spAutoFit/>
          </a:bodyPr>
          <a:lstStyle/>
          <a:p>
            <a:pPr algn="ctr"/>
            <a:r>
              <a:rPr lang="en-US" b="1" dirty="0" smtClean="0"/>
              <a:t>Revision Strategy #6:  Revision Restaurant Menus</a:t>
            </a:r>
            <a:endParaRPr lang="en-US" b="1" dirty="0"/>
          </a:p>
        </p:txBody>
      </p:sp>
      <p:sp>
        <p:nvSpPr>
          <p:cNvPr id="10" name="TextBox 9"/>
          <p:cNvSpPr txBox="1"/>
          <p:nvPr/>
        </p:nvSpPr>
        <p:spPr>
          <a:xfrm>
            <a:off x="4419600" y="1066800"/>
            <a:ext cx="4495800" cy="2585323"/>
          </a:xfrm>
          <a:prstGeom prst="rect">
            <a:avLst/>
          </a:prstGeom>
          <a:noFill/>
        </p:spPr>
        <p:txBody>
          <a:bodyPr wrap="square" rtlCol="0">
            <a:spAutoFit/>
          </a:bodyPr>
          <a:lstStyle/>
          <a:p>
            <a:r>
              <a:rPr lang="en-US" dirty="0" smtClean="0"/>
              <a:t>As a whole class, create a on-going list of revision strategies for the first half of the year.  </a:t>
            </a:r>
          </a:p>
          <a:p>
            <a:endParaRPr lang="en-US" dirty="0" smtClean="0"/>
          </a:p>
          <a:p>
            <a:r>
              <a:rPr lang="en-US" dirty="0" smtClean="0"/>
              <a:t>Tell students they will be working together to open a “Revision Restaurant” for the second half of the school year.  Students work in groups to create the restaurant’s menus, which will have three sections: appetizers, main courses, and desserts.</a:t>
            </a:r>
          </a:p>
        </p:txBody>
      </p:sp>
      <p:pic>
        <p:nvPicPr>
          <p:cNvPr id="4098" name="Picture 2"/>
          <p:cNvPicPr>
            <a:picLocks noChangeAspect="1" noChangeArrowheads="1"/>
          </p:cNvPicPr>
          <p:nvPr/>
        </p:nvPicPr>
        <p:blipFill>
          <a:blip r:embed="rId2" cstate="print"/>
          <a:srcRect/>
          <a:stretch>
            <a:fillRect/>
          </a:stretch>
        </p:blipFill>
        <p:spPr bwMode="auto">
          <a:xfrm>
            <a:off x="381000" y="3352801"/>
            <a:ext cx="3892288" cy="332422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381001" y="228600"/>
            <a:ext cx="3886200" cy="3250161"/>
          </a:xfrm>
          <a:prstGeom prst="rect">
            <a:avLst/>
          </a:prstGeom>
          <a:noFill/>
          <a:ln w="9525">
            <a:noFill/>
            <a:miter lim="800000"/>
            <a:headEnd/>
            <a:tailEnd/>
          </a:ln>
        </p:spPr>
      </p:pic>
      <p:sp>
        <p:nvSpPr>
          <p:cNvPr id="7" name="TextBox 6"/>
          <p:cNvSpPr txBox="1"/>
          <p:nvPr/>
        </p:nvSpPr>
        <p:spPr>
          <a:xfrm>
            <a:off x="4419600" y="3810000"/>
            <a:ext cx="4495800" cy="3139321"/>
          </a:xfrm>
          <a:prstGeom prst="rect">
            <a:avLst/>
          </a:prstGeom>
          <a:noFill/>
        </p:spPr>
        <p:txBody>
          <a:bodyPr wrap="square" rtlCol="0">
            <a:spAutoFit/>
          </a:bodyPr>
          <a:lstStyle/>
          <a:p>
            <a:r>
              <a:rPr lang="en-US" dirty="0" smtClean="0"/>
              <a:t>Revision strategies must be turned into “menu items,” which pretend the strategies are food but give the writer a solid strategy to try if the item is “ordered.”</a:t>
            </a:r>
          </a:p>
          <a:p>
            <a:endParaRPr lang="en-US" dirty="0" smtClean="0"/>
          </a:p>
          <a:p>
            <a:r>
              <a:rPr lang="en-US" dirty="0" smtClean="0"/>
              <a:t>When students use finished menus, they choose one appetizer, one main course, and one dessert item.</a:t>
            </a:r>
          </a:p>
          <a:p>
            <a:endParaRPr lang="en-US" dirty="0" smtClean="0"/>
          </a:p>
          <a:p>
            <a:r>
              <a:rPr lang="en-US" dirty="0" smtClean="0"/>
              <a:t>Teacher-made models are at </a:t>
            </a:r>
            <a:r>
              <a:rPr lang="en-US" dirty="0" err="1" smtClean="0"/>
              <a:t>WritingFix</a:t>
            </a:r>
            <a:r>
              <a:rPr lang="en-US" dirty="0" smtClean="0"/>
              <a:t>!</a:t>
            </a:r>
          </a:p>
          <a:p>
            <a:endParaRPr lang="en-US" dirty="0"/>
          </a:p>
        </p:txBody>
      </p:sp>
      <p:sp>
        <p:nvSpPr>
          <p:cNvPr id="8" name="TextBox 7"/>
          <p:cNvSpPr txBox="1"/>
          <p:nvPr/>
        </p:nvSpPr>
        <p:spPr>
          <a:xfrm>
            <a:off x="2438400" y="225623"/>
            <a:ext cx="2514600" cy="307777"/>
          </a:xfrm>
          <a:prstGeom prst="rect">
            <a:avLst/>
          </a:prstGeom>
          <a:noFill/>
        </p:spPr>
        <p:txBody>
          <a:bodyPr wrap="square" rtlCol="0">
            <a:spAutoFit/>
          </a:bodyPr>
          <a:lstStyle/>
          <a:p>
            <a:r>
              <a:rPr lang="en-US" sz="1400" b="1" dirty="0" smtClean="0"/>
              <a:t>(page 90-92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linds(horizontal)">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2057400"/>
            <a:ext cx="8534400" cy="4524315"/>
          </a:xfrm>
          <a:prstGeom prst="rect">
            <a:avLst/>
          </a:prstGeom>
          <a:noFill/>
        </p:spPr>
        <p:txBody>
          <a:bodyPr wrap="square" rtlCol="0">
            <a:spAutoFit/>
          </a:bodyPr>
          <a:lstStyle/>
          <a:p>
            <a:r>
              <a:rPr lang="en-US" b="1" dirty="0" smtClean="0"/>
              <a:t>Suggestion #1 for </a:t>
            </a:r>
            <a:r>
              <a:rPr lang="en-US" b="1" i="1" dirty="0" smtClean="0"/>
              <a:t>Teaching</a:t>
            </a:r>
            <a:r>
              <a:rPr lang="en-US" b="1" dirty="0" smtClean="0"/>
              <a:t> Revision:  </a:t>
            </a:r>
            <a:r>
              <a:rPr lang="en-US" dirty="0" smtClean="0"/>
              <a:t>Start early on.  If you have two or three lessons (like the </a:t>
            </a:r>
            <a:r>
              <a:rPr lang="en-US" u="sng" dirty="0" smtClean="0"/>
              <a:t>Marshfield Dreams</a:t>
            </a:r>
            <a:r>
              <a:rPr lang="en-US" dirty="0" smtClean="0"/>
              <a:t> lesson) ready to do in the first—let’s say—nine weeks of school, the skills picked up in those experiences can be built on throughout the school year.</a:t>
            </a:r>
          </a:p>
          <a:p>
            <a:endParaRPr lang="en-US" dirty="0" smtClean="0"/>
          </a:p>
          <a:p>
            <a:r>
              <a:rPr lang="en-US" b="1" dirty="0" smtClean="0"/>
              <a:t>Suggestion #2 for </a:t>
            </a:r>
            <a:r>
              <a:rPr lang="en-US" b="1" i="1" dirty="0" smtClean="0"/>
              <a:t>Teaching</a:t>
            </a:r>
            <a:r>
              <a:rPr lang="en-US" b="1" dirty="0" smtClean="0"/>
              <a:t> Revision:  </a:t>
            </a:r>
            <a:r>
              <a:rPr lang="en-US" dirty="0" smtClean="0"/>
              <a:t>Teach it slow.  A student has to like the writing he/she is doing to learn anything about true revision.  As suggested in the </a:t>
            </a:r>
            <a:r>
              <a:rPr lang="en-US" u="sng" dirty="0" smtClean="0"/>
              <a:t>Marshfield Dreams</a:t>
            </a:r>
            <a:r>
              <a:rPr lang="en-US" dirty="0" smtClean="0"/>
              <a:t> lesson, give them time to “own” the topic, time to struggle with a rough draft, and then put plenty of space between the struggle and the invitation to revise.</a:t>
            </a:r>
          </a:p>
          <a:p>
            <a:endParaRPr lang="en-US" dirty="0" smtClean="0"/>
          </a:p>
          <a:p>
            <a:r>
              <a:rPr lang="en-US" b="1" dirty="0" smtClean="0"/>
              <a:t>Suggestion #3 for </a:t>
            </a:r>
            <a:r>
              <a:rPr lang="en-US" b="1" i="1" dirty="0" smtClean="0"/>
              <a:t>Teaching</a:t>
            </a:r>
            <a:r>
              <a:rPr lang="en-US" b="1" dirty="0" smtClean="0"/>
              <a:t> Revision:  </a:t>
            </a:r>
            <a:r>
              <a:rPr lang="en-US" dirty="0" smtClean="0"/>
              <a:t>Make it fun and make it collaborative!  The six strategies I have shown you are designed to help students think about revision skills while interacting with each other and while doing something fun.</a:t>
            </a:r>
          </a:p>
          <a:p>
            <a:endParaRPr lang="en-US" dirty="0" smtClean="0"/>
          </a:p>
          <a:p>
            <a:r>
              <a:rPr lang="en-US" b="1" dirty="0" smtClean="0"/>
              <a:t>Suggestion #4 for </a:t>
            </a:r>
            <a:r>
              <a:rPr lang="en-US" b="1" i="1" dirty="0" smtClean="0"/>
              <a:t>Teaching</a:t>
            </a:r>
            <a:r>
              <a:rPr lang="en-US" b="1" dirty="0" smtClean="0"/>
              <a:t> Revision:  </a:t>
            </a:r>
            <a:r>
              <a:rPr lang="en-US" dirty="0" smtClean="0"/>
              <a:t>Shoot for the top two levels of Bloom’s!  If you set the expectation for them to analyze and evaluate, they will rise to your expectation.  It’s when we don’t set a high bar for revision that we get recopied rough drafts.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2819400" y="1774448"/>
            <a:ext cx="6248400" cy="892552"/>
          </a:xfrm>
          <a:prstGeom prst="rect">
            <a:avLst/>
          </a:prstGeom>
          <a:noFill/>
        </p:spPr>
        <p:txBody>
          <a:bodyPr wrap="square" rtlCol="0">
            <a:spAutoFit/>
          </a:bodyPr>
          <a:lstStyle/>
          <a:p>
            <a:r>
              <a:rPr lang="en-US" sz="3200" b="1" i="1" dirty="0" smtClean="0"/>
              <a:t>Talking</a:t>
            </a:r>
            <a:r>
              <a:rPr lang="en-US" sz="3200" b="1" dirty="0" smtClean="0"/>
              <a:t> about &amp; </a:t>
            </a:r>
            <a:r>
              <a:rPr lang="en-US" sz="3200" b="1" i="1" dirty="0" smtClean="0"/>
              <a:t>Modeling</a:t>
            </a:r>
            <a:r>
              <a:rPr lang="en-US" sz="3200" b="1" dirty="0" smtClean="0"/>
              <a:t> </a:t>
            </a:r>
            <a:r>
              <a:rPr lang="en-US" sz="3200" b="1" i="1" dirty="0" smtClean="0"/>
              <a:t>Revision</a:t>
            </a:r>
            <a:r>
              <a:rPr lang="en-US" sz="3200" b="1" dirty="0" smtClean="0"/>
              <a:t>:</a:t>
            </a:r>
          </a:p>
          <a:p>
            <a:r>
              <a:rPr lang="en-US" sz="2000" dirty="0" smtClean="0"/>
              <a:t>a personal goal for these three elements might have you…</a:t>
            </a:r>
            <a:endParaRPr lang="en-US" sz="2000" dirty="0"/>
          </a:p>
        </p:txBody>
      </p:sp>
      <p:sp>
        <p:nvSpPr>
          <p:cNvPr id="8" name="TextBox 7"/>
          <p:cNvSpPr txBox="1"/>
          <p:nvPr/>
        </p:nvSpPr>
        <p:spPr>
          <a:xfrm>
            <a:off x="3048000" y="2819400"/>
            <a:ext cx="5943600" cy="3139321"/>
          </a:xfrm>
          <a:prstGeom prst="rect">
            <a:avLst/>
          </a:prstGeom>
          <a:noFill/>
        </p:spPr>
        <p:txBody>
          <a:bodyPr wrap="square" rtlCol="0">
            <a:spAutoFit/>
          </a:bodyPr>
          <a:lstStyle/>
          <a:p>
            <a:pPr>
              <a:buFont typeface="Arial" pitchFamily="34" charset="0"/>
              <a:buChar char="•"/>
            </a:pPr>
            <a:r>
              <a:rPr lang="en-US" sz="2000" dirty="0" smtClean="0"/>
              <a:t>Locate several craft mentor texts and design several revision lessons that teach students to try out the skills used in those mentor texts;</a:t>
            </a:r>
          </a:p>
          <a:p>
            <a:pPr>
              <a:buFont typeface="Arial" pitchFamily="34" charset="0"/>
              <a:buChar char="•"/>
            </a:pPr>
            <a:r>
              <a:rPr lang="en-US" sz="2000" dirty="0" smtClean="0"/>
              <a:t>Design your own versions of dice, post-its, or some other tool that will help your students learn and remember the skills that revisers know how to do;</a:t>
            </a:r>
          </a:p>
          <a:p>
            <a:pPr>
              <a:buFont typeface="Arial" pitchFamily="34" charset="0"/>
              <a:buChar char="•"/>
            </a:pPr>
            <a:r>
              <a:rPr lang="en-US" sz="2000" dirty="0" smtClean="0"/>
              <a:t>Establish a community of editors and keep it separated from the community of revisers you set up.</a:t>
            </a:r>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362" name="Picture 2" descr="http://images.alibris.com/isbn/9780205570591.gif"/>
          <p:cNvPicPr>
            <a:picLocks noChangeAspect="1" noChangeArrowheads="1"/>
          </p:cNvPicPr>
          <p:nvPr/>
        </p:nvPicPr>
        <p:blipFill>
          <a:blip r:embed="rId3" cstate="print"/>
          <a:srcRect/>
          <a:stretch>
            <a:fillRect/>
          </a:stretch>
        </p:blipFill>
        <p:spPr bwMode="auto">
          <a:xfrm>
            <a:off x="304800" y="2257425"/>
            <a:ext cx="1514475" cy="1781175"/>
          </a:xfrm>
          <a:prstGeom prst="rect">
            <a:avLst/>
          </a:prstGeom>
          <a:noFill/>
          <a:ln>
            <a:solidFill>
              <a:schemeClr val="tx1"/>
            </a:solidFill>
          </a:ln>
        </p:spPr>
      </p:pic>
      <p:pic>
        <p:nvPicPr>
          <p:cNvPr id="15364" name="Picture 4" descr="http://images.alibris.com/isbn/9780205570607.gif"/>
          <p:cNvPicPr>
            <a:picLocks noChangeAspect="1" noChangeArrowheads="1"/>
          </p:cNvPicPr>
          <p:nvPr/>
        </p:nvPicPr>
        <p:blipFill>
          <a:blip r:embed="rId4" cstate="print"/>
          <a:srcRect/>
          <a:stretch>
            <a:fillRect/>
          </a:stretch>
        </p:blipFill>
        <p:spPr bwMode="auto">
          <a:xfrm>
            <a:off x="304800" y="4267200"/>
            <a:ext cx="1514475" cy="1781175"/>
          </a:xfrm>
          <a:prstGeom prst="rect">
            <a:avLst/>
          </a:prstGeom>
          <a:noFill/>
          <a:ln>
            <a:solidFill>
              <a:schemeClr val="tx1"/>
            </a:solidFill>
          </a:ln>
        </p:spPr>
      </p:pic>
      <p:sp>
        <p:nvSpPr>
          <p:cNvPr id="9" name="TextBox 8"/>
          <p:cNvSpPr txBox="1"/>
          <p:nvPr/>
        </p:nvSpPr>
        <p:spPr>
          <a:xfrm>
            <a:off x="2133600" y="2590800"/>
            <a:ext cx="6477000" cy="3416320"/>
          </a:xfrm>
          <a:prstGeom prst="rect">
            <a:avLst/>
          </a:prstGeom>
          <a:solidFill>
            <a:srgbClr val="FFFF66"/>
          </a:solidFill>
          <a:ln>
            <a:solidFill>
              <a:schemeClr val="accent1"/>
            </a:solidFill>
          </a:ln>
        </p:spPr>
        <p:txBody>
          <a:bodyPr wrap="square" rtlCol="0">
            <a:spAutoFit/>
          </a:bodyPr>
          <a:lstStyle/>
          <a:p>
            <a:r>
              <a:rPr lang="en-US" dirty="0" smtClean="0"/>
              <a:t>“Traditionally, we have not really </a:t>
            </a:r>
            <a:r>
              <a:rPr lang="en-US" i="1" dirty="0" smtClean="0"/>
              <a:t>taught</a:t>
            </a:r>
            <a:r>
              <a:rPr lang="en-US" dirty="0" smtClean="0"/>
              <a:t> revision, but only </a:t>
            </a:r>
            <a:r>
              <a:rPr lang="en-US" i="1" dirty="0" smtClean="0"/>
              <a:t>assigned</a:t>
            </a:r>
            <a:r>
              <a:rPr lang="en-US" dirty="0" smtClean="0"/>
              <a:t> it: ‘Revise this for Monday.’  Students who do not understand revision or do not know specific strategies to apply often wind up writing a longer draft, making it neater, or correcting conventional errors.  This is not true revision.  Revision is re-seeing, re-thinking text, and making internal changes that affect message, voice, and readability.</a:t>
            </a:r>
          </a:p>
          <a:p>
            <a:endParaRPr lang="en-US" dirty="0" smtClean="0"/>
          </a:p>
          <a:p>
            <a:r>
              <a:rPr lang="en-US" dirty="0" smtClean="0"/>
              <a:t>“The six traits make it possible for us to actually teach revision.  But to do so effectively, we have to make revision visible.”</a:t>
            </a:r>
            <a:br>
              <a:rPr lang="en-US" dirty="0" smtClean="0"/>
            </a:br>
            <a:r>
              <a:rPr lang="en-US" dirty="0" smtClean="0"/>
              <a:t/>
            </a:r>
            <a:br>
              <a:rPr lang="en-US" dirty="0" smtClean="0"/>
            </a:br>
            <a:r>
              <a:rPr lang="en-US" dirty="0" smtClean="0"/>
              <a:t>				--Vicki </a:t>
            </a:r>
            <a:r>
              <a:rPr lang="en-US" dirty="0" err="1" smtClean="0"/>
              <a:t>Spandel</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blinds(horizontal)">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6386" name="Picture 2" descr="http://www.corbettharrison.com/images/Books/revisers_toolbox.jpg"/>
          <p:cNvPicPr>
            <a:picLocks noChangeAspect="1" noChangeArrowheads="1"/>
          </p:cNvPicPr>
          <p:nvPr/>
        </p:nvPicPr>
        <p:blipFill>
          <a:blip r:embed="rId3" cstate="print"/>
          <a:srcRect/>
          <a:stretch>
            <a:fillRect/>
          </a:stretch>
        </p:blipFill>
        <p:spPr bwMode="auto">
          <a:xfrm>
            <a:off x="304800" y="4419600"/>
            <a:ext cx="1428750" cy="1800225"/>
          </a:xfrm>
          <a:prstGeom prst="rect">
            <a:avLst/>
          </a:prstGeom>
          <a:noFill/>
          <a:ln>
            <a:solidFill>
              <a:schemeClr val="tx1"/>
            </a:solidFill>
          </a:ln>
        </p:spPr>
      </p:pic>
      <p:pic>
        <p:nvPicPr>
          <p:cNvPr id="16387" name="Picture 3"/>
          <p:cNvPicPr>
            <a:picLocks noChangeAspect="1" noChangeArrowheads="1"/>
          </p:cNvPicPr>
          <p:nvPr/>
        </p:nvPicPr>
        <p:blipFill>
          <a:blip r:embed="rId4" cstate="print"/>
          <a:srcRect/>
          <a:stretch>
            <a:fillRect/>
          </a:stretch>
        </p:blipFill>
        <p:spPr bwMode="auto">
          <a:xfrm>
            <a:off x="304800" y="2286000"/>
            <a:ext cx="1428750" cy="1781175"/>
          </a:xfrm>
          <a:prstGeom prst="rect">
            <a:avLst/>
          </a:prstGeom>
          <a:noFill/>
          <a:ln w="9525">
            <a:solidFill>
              <a:schemeClr val="tx1"/>
            </a:solidFill>
            <a:miter lim="800000"/>
            <a:headEnd/>
            <a:tailEnd/>
          </a:ln>
        </p:spPr>
      </p:pic>
      <p:sp>
        <p:nvSpPr>
          <p:cNvPr id="9" name="TextBox 8"/>
          <p:cNvSpPr txBox="1"/>
          <p:nvPr/>
        </p:nvSpPr>
        <p:spPr>
          <a:xfrm>
            <a:off x="2133600" y="2555081"/>
            <a:ext cx="2895600" cy="3693319"/>
          </a:xfrm>
          <a:prstGeom prst="rect">
            <a:avLst/>
          </a:prstGeom>
          <a:solidFill>
            <a:srgbClr val="FFFF66"/>
          </a:solidFill>
          <a:ln>
            <a:solidFill>
              <a:schemeClr val="accent1"/>
            </a:solidFill>
          </a:ln>
        </p:spPr>
        <p:txBody>
          <a:bodyPr wrap="square" rtlCol="0">
            <a:spAutoFit/>
          </a:bodyPr>
          <a:lstStyle/>
          <a:p>
            <a:r>
              <a:rPr lang="en-US" dirty="0" smtClean="0"/>
              <a:t>“The question most asked by teachers in my in-service training workshops: ‘I can get them to write, but how do I get them to revise?’</a:t>
            </a:r>
          </a:p>
          <a:p>
            <a:endParaRPr lang="en-US" dirty="0" smtClean="0"/>
          </a:p>
          <a:p>
            <a:r>
              <a:rPr lang="en-US" dirty="0" smtClean="0"/>
              <a:t>The question always disturbs me because it implies that a teacher must coerce a child into revision, whereas writing comes naturally.”  </a:t>
            </a:r>
            <a:br>
              <a:rPr lang="en-US" dirty="0" smtClean="0"/>
            </a:br>
            <a:r>
              <a:rPr lang="en-US" dirty="0" smtClean="0"/>
              <a:t>                                                                                  	--Barry Lane</a:t>
            </a:r>
            <a:endParaRPr lang="en-US" dirty="0"/>
          </a:p>
        </p:txBody>
      </p:sp>
      <p:sp>
        <p:nvSpPr>
          <p:cNvPr id="10" name="TextBox 9"/>
          <p:cNvSpPr txBox="1"/>
          <p:nvPr/>
        </p:nvSpPr>
        <p:spPr>
          <a:xfrm>
            <a:off x="5715000" y="2514600"/>
            <a:ext cx="2895600" cy="3693319"/>
          </a:xfrm>
          <a:prstGeom prst="rect">
            <a:avLst/>
          </a:prstGeom>
          <a:solidFill>
            <a:srgbClr val="FFFF66"/>
          </a:solidFill>
          <a:ln>
            <a:solidFill>
              <a:schemeClr val="accent1"/>
            </a:solidFill>
          </a:ln>
        </p:spPr>
        <p:txBody>
          <a:bodyPr wrap="square" rtlCol="0">
            <a:spAutoFit/>
          </a:bodyPr>
          <a:lstStyle/>
          <a:p>
            <a:r>
              <a:rPr lang="en-US" dirty="0" smtClean="0"/>
              <a:t>The Writing Process is typically outlined as:</a:t>
            </a:r>
          </a:p>
          <a:p>
            <a:endParaRPr lang="en-US" dirty="0" smtClean="0"/>
          </a:p>
          <a:p>
            <a:pPr marL="342900" indent="-342900">
              <a:buAutoNum type="arabicPeriod"/>
            </a:pPr>
            <a:r>
              <a:rPr lang="en-US" dirty="0" smtClean="0"/>
              <a:t>Brainstorm</a:t>
            </a:r>
          </a:p>
          <a:p>
            <a:pPr marL="342900" indent="-342900">
              <a:buAutoNum type="arabicPeriod"/>
            </a:pPr>
            <a:r>
              <a:rPr lang="en-US" dirty="0" smtClean="0"/>
              <a:t>Map</a:t>
            </a:r>
          </a:p>
          <a:p>
            <a:pPr marL="342900" indent="-342900">
              <a:buAutoNum type="arabicPeriod"/>
            </a:pPr>
            <a:r>
              <a:rPr lang="en-US" dirty="0" smtClean="0"/>
              <a:t>Free-write</a:t>
            </a:r>
          </a:p>
          <a:p>
            <a:pPr marL="342900" indent="-342900">
              <a:buAutoNum type="arabicPeriod"/>
            </a:pPr>
            <a:r>
              <a:rPr lang="en-US" dirty="0" smtClean="0"/>
              <a:t>Draft</a:t>
            </a:r>
          </a:p>
          <a:p>
            <a:pPr marL="342900" indent="-342900">
              <a:buAutoNum type="arabicPeriod"/>
            </a:pPr>
            <a:r>
              <a:rPr lang="en-US" dirty="0" smtClean="0"/>
              <a:t>Revise</a:t>
            </a:r>
          </a:p>
          <a:p>
            <a:pPr marL="342900" indent="-342900">
              <a:buAutoNum type="arabicPeriod"/>
            </a:pPr>
            <a:r>
              <a:rPr lang="en-US" dirty="0" smtClean="0"/>
              <a:t>Clarify</a:t>
            </a:r>
          </a:p>
          <a:p>
            <a:pPr marL="342900" indent="-342900">
              <a:buAutoNum type="arabicPeriod"/>
            </a:pPr>
            <a:r>
              <a:rPr lang="en-US" dirty="0" smtClean="0"/>
              <a:t>Edit</a:t>
            </a:r>
          </a:p>
          <a:p>
            <a:pPr marL="342900" indent="-342900">
              <a:buAutoNum type="arabicPeriod"/>
            </a:pPr>
            <a:endParaRPr lang="en-US" dirty="0" smtClean="0"/>
          </a:p>
          <a:p>
            <a:pPr marL="342900" indent="-342900"/>
            <a:endParaRPr lang="en-US" dirty="0" smtClean="0"/>
          </a:p>
          <a:p>
            <a:pPr marL="342900" indent="-342900"/>
            <a:endParaRPr lang="en-US" dirty="0"/>
          </a:p>
        </p:txBody>
      </p:sp>
      <p:sp>
        <p:nvSpPr>
          <p:cNvPr id="11" name="TextBox 10"/>
          <p:cNvSpPr txBox="1"/>
          <p:nvPr/>
        </p:nvSpPr>
        <p:spPr>
          <a:xfrm>
            <a:off x="5791200" y="2590800"/>
            <a:ext cx="2819400" cy="2862322"/>
          </a:xfrm>
          <a:prstGeom prst="rect">
            <a:avLst/>
          </a:prstGeom>
          <a:solidFill>
            <a:srgbClr val="FFFF66"/>
          </a:solidFill>
        </p:spPr>
        <p:txBody>
          <a:bodyPr wrap="square" rtlCol="0">
            <a:spAutoFit/>
          </a:bodyPr>
          <a:lstStyle/>
          <a:p>
            <a:r>
              <a:rPr lang="en-US" dirty="0" smtClean="0"/>
              <a:t>Barry jokes that his seven-step process looks like:</a:t>
            </a:r>
          </a:p>
          <a:p>
            <a:endParaRPr lang="en-US" dirty="0" smtClean="0"/>
          </a:p>
          <a:p>
            <a:pPr marL="342900" indent="-342900">
              <a:buAutoNum type="arabicPeriod"/>
            </a:pPr>
            <a:r>
              <a:rPr lang="en-US" dirty="0" smtClean="0"/>
              <a:t>Revise</a:t>
            </a:r>
          </a:p>
          <a:p>
            <a:pPr marL="342900" indent="-342900">
              <a:buAutoNum type="arabicPeriod"/>
            </a:pPr>
            <a:r>
              <a:rPr lang="en-US" dirty="0" smtClean="0"/>
              <a:t>Revise</a:t>
            </a:r>
          </a:p>
          <a:p>
            <a:pPr marL="342900" indent="-342900">
              <a:buAutoNum type="arabicPeriod"/>
            </a:pPr>
            <a:r>
              <a:rPr lang="en-US" dirty="0" smtClean="0"/>
              <a:t>Revise</a:t>
            </a:r>
          </a:p>
          <a:p>
            <a:pPr marL="342900" indent="-342900">
              <a:buAutoNum type="arabicPeriod"/>
            </a:pPr>
            <a:r>
              <a:rPr lang="en-US" dirty="0" smtClean="0"/>
              <a:t>Revise</a:t>
            </a:r>
          </a:p>
          <a:p>
            <a:pPr marL="342900" indent="-342900">
              <a:buAutoNum type="arabicPeriod"/>
            </a:pPr>
            <a:r>
              <a:rPr lang="en-US" dirty="0" smtClean="0"/>
              <a:t>Revise</a:t>
            </a:r>
          </a:p>
          <a:p>
            <a:pPr marL="342900" indent="-342900">
              <a:buAutoNum type="arabicPeriod"/>
            </a:pPr>
            <a:r>
              <a:rPr lang="en-US" dirty="0" smtClean="0"/>
              <a:t>Revise</a:t>
            </a:r>
          </a:p>
          <a:p>
            <a:pPr marL="342900" indent="-342900">
              <a:buAutoNum type="arabicPeriod"/>
            </a:pPr>
            <a:r>
              <a:rPr lang="en-US" dirty="0" smtClean="0"/>
              <a:t>Revise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blinds(horizontal)">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9458" name="Picture 2" descr="http://www.unr.edu/educ/nnwp/Images/NNWP_Publications/TRAITS_Guide.jpg"/>
          <p:cNvPicPr>
            <a:picLocks noChangeAspect="1" noChangeArrowheads="1"/>
          </p:cNvPicPr>
          <p:nvPr/>
        </p:nvPicPr>
        <p:blipFill>
          <a:blip r:embed="rId3" cstate="print"/>
          <a:srcRect/>
          <a:stretch>
            <a:fillRect/>
          </a:stretch>
        </p:blipFill>
        <p:spPr bwMode="auto">
          <a:xfrm>
            <a:off x="304800" y="2301121"/>
            <a:ext cx="2381250" cy="3057526"/>
          </a:xfrm>
          <a:prstGeom prst="rect">
            <a:avLst/>
          </a:prstGeom>
          <a:noFill/>
        </p:spPr>
      </p:pic>
      <p:sp>
        <p:nvSpPr>
          <p:cNvPr id="9" name="TextBox 8"/>
          <p:cNvSpPr txBox="1"/>
          <p:nvPr/>
        </p:nvSpPr>
        <p:spPr>
          <a:xfrm>
            <a:off x="2819400" y="2209800"/>
            <a:ext cx="6019800" cy="3970318"/>
          </a:xfrm>
          <a:prstGeom prst="rect">
            <a:avLst/>
          </a:prstGeom>
          <a:noFill/>
        </p:spPr>
        <p:txBody>
          <a:bodyPr wrap="square" rtlCol="0">
            <a:spAutoFit/>
          </a:bodyPr>
          <a:lstStyle/>
          <a:p>
            <a:r>
              <a:rPr lang="en-US" dirty="0" smtClean="0"/>
              <a:t>Other than saying, “Separate your revision time from your editing time,” I don’t spend too much time on the trait of conventions in this particular workshop.</a:t>
            </a:r>
          </a:p>
          <a:p>
            <a:endParaRPr lang="en-US" dirty="0" smtClean="0"/>
          </a:p>
          <a:p>
            <a:r>
              <a:rPr lang="en-US" dirty="0" smtClean="0"/>
              <a:t>I will take a moment to share with you one of the best “ah-ha moments” I ever had when it came to teaching conventions and editing to my students.</a:t>
            </a:r>
          </a:p>
          <a:p>
            <a:endParaRPr lang="en-US" dirty="0" smtClean="0"/>
          </a:p>
          <a:p>
            <a:r>
              <a:rPr lang="en-US" dirty="0" smtClean="0"/>
              <a:t>It’s called the “Community of Editors,” and you can find the write-up I did for it on page 183 of your </a:t>
            </a:r>
            <a:r>
              <a:rPr lang="en-US" i="1" dirty="0" smtClean="0"/>
              <a:t>Going Deep with 6 Trait Language</a:t>
            </a:r>
            <a:r>
              <a:rPr lang="en-US" dirty="0" smtClean="0"/>
              <a:t> Guide.</a:t>
            </a:r>
          </a:p>
          <a:p>
            <a:endParaRPr lang="en-US" dirty="0" smtClean="0"/>
          </a:p>
          <a:p>
            <a:r>
              <a:rPr lang="en-US" dirty="0" smtClean="0"/>
              <a:t>Before you look in the guide, let me take you through a quick overview of how you set up such a community.</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81000" y="2362200"/>
            <a:ext cx="2819400" cy="2590800"/>
          </a:xfrm>
          <a:prstGeom prst="rect">
            <a:avLst/>
          </a:prstGeom>
          <a:solidFill>
            <a:srgbClr val="FD7F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57200" y="2362200"/>
            <a:ext cx="2590800" cy="307777"/>
          </a:xfrm>
          <a:prstGeom prst="rect">
            <a:avLst/>
          </a:prstGeom>
          <a:noFill/>
        </p:spPr>
        <p:txBody>
          <a:bodyPr wrap="square" rtlCol="0">
            <a:spAutoFit/>
          </a:bodyPr>
          <a:lstStyle/>
          <a:p>
            <a:r>
              <a:rPr lang="en-US" sz="1400" dirty="0" smtClean="0"/>
              <a:t>First Name:_________________</a:t>
            </a:r>
            <a:endParaRPr lang="en-US" sz="1400" dirty="0"/>
          </a:p>
        </p:txBody>
      </p:sp>
      <p:sp>
        <p:nvSpPr>
          <p:cNvPr id="12" name="TextBox 11"/>
          <p:cNvSpPr txBox="1"/>
          <p:nvPr/>
        </p:nvSpPr>
        <p:spPr>
          <a:xfrm>
            <a:off x="685800" y="2590800"/>
            <a:ext cx="2209800" cy="369332"/>
          </a:xfrm>
          <a:prstGeom prst="rect">
            <a:avLst/>
          </a:prstGeom>
          <a:noFill/>
        </p:spPr>
        <p:txBody>
          <a:bodyPr wrap="square" rtlCol="0">
            <a:spAutoFit/>
          </a:bodyPr>
          <a:lstStyle/>
          <a:p>
            <a:r>
              <a:rPr lang="en-US" dirty="0" smtClean="0"/>
              <a:t>Conventions Post-it:</a:t>
            </a:r>
            <a:endParaRPr lang="en-US" dirty="0"/>
          </a:p>
        </p:txBody>
      </p:sp>
      <p:sp>
        <p:nvSpPr>
          <p:cNvPr id="13" name="TextBox 12"/>
          <p:cNvSpPr txBox="1"/>
          <p:nvPr/>
        </p:nvSpPr>
        <p:spPr>
          <a:xfrm>
            <a:off x="457200" y="2895600"/>
            <a:ext cx="2667000" cy="2031325"/>
          </a:xfrm>
          <a:prstGeom prst="rect">
            <a:avLst/>
          </a:prstGeom>
          <a:noFill/>
        </p:spPr>
        <p:txBody>
          <a:bodyPr wrap="square" rtlCol="0">
            <a:spAutoFit/>
          </a:bodyPr>
          <a:lstStyle/>
          <a:p>
            <a:r>
              <a:rPr lang="en-US" sz="1400" dirty="0" smtClean="0"/>
              <a:t>_____  Spelling</a:t>
            </a:r>
          </a:p>
          <a:p>
            <a:endParaRPr lang="en-US" sz="1400" dirty="0" smtClean="0"/>
          </a:p>
          <a:p>
            <a:r>
              <a:rPr lang="en-US" sz="1400" dirty="0" smtClean="0"/>
              <a:t>_____  End Punctuation (. ! ?)</a:t>
            </a:r>
          </a:p>
          <a:p>
            <a:endParaRPr lang="en-US" sz="1400" dirty="0" smtClean="0"/>
          </a:p>
          <a:p>
            <a:r>
              <a:rPr lang="en-US" sz="1400" dirty="0" smtClean="0"/>
              <a:t>_____  Internal Punctuation  (, ; ‘)</a:t>
            </a:r>
          </a:p>
          <a:p>
            <a:endParaRPr lang="en-US" sz="1400" dirty="0" smtClean="0"/>
          </a:p>
          <a:p>
            <a:r>
              <a:rPr lang="en-US" sz="1400" dirty="0" smtClean="0"/>
              <a:t>_____ Dialogue Punctuation (“ , “)</a:t>
            </a:r>
          </a:p>
          <a:p>
            <a:endParaRPr lang="en-US" sz="1400" dirty="0" smtClean="0"/>
          </a:p>
          <a:p>
            <a:r>
              <a:rPr lang="en-US" sz="1400" dirty="0" smtClean="0"/>
              <a:t>_____ Grammar and Usage</a:t>
            </a:r>
            <a:endParaRPr lang="en-US" sz="1400" dirty="0"/>
          </a:p>
        </p:txBody>
      </p:sp>
      <p:sp>
        <p:nvSpPr>
          <p:cNvPr id="14" name="TextBox 13"/>
          <p:cNvSpPr txBox="1"/>
          <p:nvPr/>
        </p:nvSpPr>
        <p:spPr>
          <a:xfrm>
            <a:off x="3429000" y="2362200"/>
            <a:ext cx="5334000" cy="4524315"/>
          </a:xfrm>
          <a:prstGeom prst="rect">
            <a:avLst/>
          </a:prstGeom>
          <a:noFill/>
        </p:spPr>
        <p:txBody>
          <a:bodyPr wrap="square" rtlCol="0">
            <a:spAutoFit/>
          </a:bodyPr>
          <a:lstStyle/>
          <a:p>
            <a:pPr>
              <a:buFont typeface="Arial" pitchFamily="34" charset="0"/>
              <a:buChar char="•"/>
            </a:pPr>
            <a:r>
              <a:rPr lang="en-US" dirty="0" smtClean="0"/>
              <a:t>Re-create this Post-It on a Pink Post-it from your table.</a:t>
            </a:r>
          </a:p>
          <a:p>
            <a:endParaRPr lang="en-US" dirty="0" smtClean="0"/>
          </a:p>
          <a:p>
            <a:pPr>
              <a:buFont typeface="Arial" pitchFamily="34" charset="0"/>
              <a:buChar char="•"/>
            </a:pPr>
            <a:r>
              <a:rPr lang="en-US" dirty="0" smtClean="0"/>
              <a:t>Thinking about yourself as a writer, rank these five skills against each other.  Whichever one of these five things you feel the most competent with, give it a “5”; whichever one you feel the least competent with, give it a “1”; fill in the numbers in between.</a:t>
            </a:r>
          </a:p>
          <a:p>
            <a:endParaRPr lang="en-US" dirty="0" smtClean="0"/>
          </a:p>
          <a:p>
            <a:pPr>
              <a:buFont typeface="Arial" pitchFamily="34" charset="0"/>
              <a:buChar char="•"/>
            </a:pPr>
            <a:r>
              <a:rPr lang="en-US" dirty="0" smtClean="0"/>
              <a:t>Discuss your rankings with someone sitting near you.</a:t>
            </a:r>
          </a:p>
          <a:p>
            <a:pPr>
              <a:buFont typeface="Arial" pitchFamily="34" charset="0"/>
              <a:buChar char="•"/>
            </a:pPr>
            <a:endParaRPr lang="en-US" dirty="0" smtClean="0"/>
          </a:p>
          <a:p>
            <a:pPr>
              <a:buFont typeface="Arial" pitchFamily="34" charset="0"/>
              <a:buChar char="•"/>
            </a:pPr>
            <a:r>
              <a:rPr lang="en-US" dirty="0" smtClean="0"/>
              <a:t>Change your rankings, if necessary, after talking with someone else.</a:t>
            </a:r>
          </a:p>
          <a:p>
            <a:endParaRPr lang="en-US" dirty="0" smtClean="0"/>
          </a:p>
          <a:p>
            <a:pPr>
              <a:buFont typeface="Arial" pitchFamily="34" charset="0"/>
              <a:buChar char="•"/>
            </a:pPr>
            <a:r>
              <a:rPr lang="en-US" dirty="0" smtClean="0"/>
              <a:t>Come affix your Post-its to my “Community of Editors” Poster.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blinds(horizontal)">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animEffect transition="in" filter="blinds(horizontal)">
                                      <p:cBhvr>
                                        <p:cTn id="17" dur="500"/>
                                        <p:tgtEl>
                                          <p:spTgt spid="1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6" end="6"/>
                                            </p:txEl>
                                          </p:spTgt>
                                        </p:tgtEl>
                                        <p:attrNameLst>
                                          <p:attrName>style.visibility</p:attrName>
                                        </p:attrNameLst>
                                      </p:cBhvr>
                                      <p:to>
                                        <p:strVal val="visible"/>
                                      </p:to>
                                    </p:set>
                                    <p:animEffect transition="in" filter="blinds(horizontal)">
                                      <p:cBhvr>
                                        <p:cTn id="22" dur="500"/>
                                        <p:tgtEl>
                                          <p:spTgt spid="1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xEl>
                                              <p:pRg st="8" end="8"/>
                                            </p:txEl>
                                          </p:spTgt>
                                        </p:tgtEl>
                                        <p:attrNameLst>
                                          <p:attrName>style.visibility</p:attrName>
                                        </p:attrNameLst>
                                      </p:cBhvr>
                                      <p:to>
                                        <p:strVal val="visible"/>
                                      </p:to>
                                    </p:set>
                                    <p:animEffect transition="in" filter="blinds(horizontal)">
                                      <p:cBhvr>
                                        <p:cTn id="27"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57200" y="1981200"/>
            <a:ext cx="3429000" cy="419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09600" y="2057400"/>
            <a:ext cx="3124200" cy="369332"/>
          </a:xfrm>
          <a:prstGeom prst="rect">
            <a:avLst/>
          </a:prstGeom>
          <a:noFill/>
        </p:spPr>
        <p:txBody>
          <a:bodyPr wrap="square" rtlCol="0">
            <a:spAutoFit/>
          </a:bodyPr>
          <a:lstStyle/>
          <a:p>
            <a:pPr algn="ctr"/>
            <a:r>
              <a:rPr lang="en-US" dirty="0" smtClean="0"/>
              <a:t>Our Community of Editors:</a:t>
            </a:r>
            <a:endParaRPr lang="en-US" dirty="0"/>
          </a:p>
        </p:txBody>
      </p:sp>
      <p:cxnSp>
        <p:nvCxnSpPr>
          <p:cNvPr id="18" name="Straight Connector 17"/>
          <p:cNvCxnSpPr/>
          <p:nvPr/>
        </p:nvCxnSpPr>
        <p:spPr>
          <a:xfrm rot="5400000">
            <a:off x="457200" y="4267200"/>
            <a:ext cx="3352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85800" y="4114800"/>
            <a:ext cx="289560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524000" y="3276600"/>
            <a:ext cx="1295400" cy="160020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33400" y="2514600"/>
            <a:ext cx="1524000" cy="276999"/>
          </a:xfrm>
          <a:prstGeom prst="rect">
            <a:avLst/>
          </a:prstGeom>
          <a:noFill/>
        </p:spPr>
        <p:txBody>
          <a:bodyPr wrap="square" rtlCol="0">
            <a:spAutoFit/>
          </a:bodyPr>
          <a:lstStyle/>
          <a:p>
            <a:r>
              <a:rPr lang="en-US" sz="1200" dirty="0" smtClean="0"/>
              <a:t>Spelling Checkers:</a:t>
            </a:r>
            <a:endParaRPr lang="en-US" sz="1200" dirty="0"/>
          </a:p>
        </p:txBody>
      </p:sp>
      <p:sp>
        <p:nvSpPr>
          <p:cNvPr id="26" name="TextBox 25"/>
          <p:cNvSpPr txBox="1"/>
          <p:nvPr/>
        </p:nvSpPr>
        <p:spPr>
          <a:xfrm>
            <a:off x="2209800" y="2438400"/>
            <a:ext cx="1524000" cy="461665"/>
          </a:xfrm>
          <a:prstGeom prst="rect">
            <a:avLst/>
          </a:prstGeom>
          <a:noFill/>
        </p:spPr>
        <p:txBody>
          <a:bodyPr wrap="square" rtlCol="0">
            <a:spAutoFit/>
          </a:bodyPr>
          <a:lstStyle/>
          <a:p>
            <a:r>
              <a:rPr lang="en-US" sz="1200" dirty="0" smtClean="0"/>
              <a:t>End Punctuation Checkers:</a:t>
            </a:r>
            <a:endParaRPr lang="en-US" sz="1200" dirty="0"/>
          </a:p>
        </p:txBody>
      </p:sp>
      <p:sp>
        <p:nvSpPr>
          <p:cNvPr id="27" name="TextBox 26"/>
          <p:cNvSpPr txBox="1"/>
          <p:nvPr/>
        </p:nvSpPr>
        <p:spPr>
          <a:xfrm>
            <a:off x="609600" y="5562600"/>
            <a:ext cx="1524000" cy="461665"/>
          </a:xfrm>
          <a:prstGeom prst="rect">
            <a:avLst/>
          </a:prstGeom>
          <a:noFill/>
        </p:spPr>
        <p:txBody>
          <a:bodyPr wrap="square" rtlCol="0">
            <a:spAutoFit/>
          </a:bodyPr>
          <a:lstStyle/>
          <a:p>
            <a:r>
              <a:rPr lang="en-US" sz="1200" dirty="0" smtClean="0"/>
              <a:t>Internal Punctuation Checkers:</a:t>
            </a:r>
            <a:endParaRPr lang="en-US" sz="1200" dirty="0"/>
          </a:p>
        </p:txBody>
      </p:sp>
      <p:sp>
        <p:nvSpPr>
          <p:cNvPr id="28" name="TextBox 27"/>
          <p:cNvSpPr txBox="1"/>
          <p:nvPr/>
        </p:nvSpPr>
        <p:spPr>
          <a:xfrm>
            <a:off x="2209800" y="5562600"/>
            <a:ext cx="1524000" cy="461665"/>
          </a:xfrm>
          <a:prstGeom prst="rect">
            <a:avLst/>
          </a:prstGeom>
          <a:noFill/>
        </p:spPr>
        <p:txBody>
          <a:bodyPr wrap="square" rtlCol="0">
            <a:spAutoFit/>
          </a:bodyPr>
          <a:lstStyle/>
          <a:p>
            <a:r>
              <a:rPr lang="en-US" sz="1200" dirty="0" smtClean="0"/>
              <a:t>Dialogue Punctuation Checkers:</a:t>
            </a:r>
            <a:endParaRPr lang="en-US" sz="1200" dirty="0"/>
          </a:p>
        </p:txBody>
      </p:sp>
      <p:sp>
        <p:nvSpPr>
          <p:cNvPr id="29" name="TextBox 28"/>
          <p:cNvSpPr txBox="1"/>
          <p:nvPr/>
        </p:nvSpPr>
        <p:spPr>
          <a:xfrm>
            <a:off x="1447800" y="3352800"/>
            <a:ext cx="1524000" cy="276999"/>
          </a:xfrm>
          <a:prstGeom prst="rect">
            <a:avLst/>
          </a:prstGeom>
          <a:noFill/>
        </p:spPr>
        <p:txBody>
          <a:bodyPr wrap="square" rtlCol="0">
            <a:spAutoFit/>
          </a:bodyPr>
          <a:lstStyle/>
          <a:p>
            <a:r>
              <a:rPr lang="en-US" sz="1200" dirty="0" smtClean="0"/>
              <a:t>Grammar Checkers:</a:t>
            </a:r>
            <a:endParaRPr lang="en-US" sz="1200" dirty="0"/>
          </a:p>
        </p:txBody>
      </p:sp>
      <p:grpSp>
        <p:nvGrpSpPr>
          <p:cNvPr id="31" name="Group 30"/>
          <p:cNvGrpSpPr/>
          <p:nvPr/>
        </p:nvGrpSpPr>
        <p:grpSpPr>
          <a:xfrm>
            <a:off x="533400" y="2743200"/>
            <a:ext cx="609600" cy="457200"/>
            <a:chOff x="3962400" y="2971800"/>
            <a:chExt cx="609600" cy="457200"/>
          </a:xfrm>
        </p:grpSpPr>
        <p:sp>
          <p:nvSpPr>
            <p:cNvPr id="10" name="Rectangle 9"/>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32" name="Group 31"/>
          <p:cNvGrpSpPr/>
          <p:nvPr/>
        </p:nvGrpSpPr>
        <p:grpSpPr>
          <a:xfrm>
            <a:off x="1447800" y="2743200"/>
            <a:ext cx="609600" cy="457200"/>
            <a:chOff x="3962400" y="2971800"/>
            <a:chExt cx="609600" cy="457200"/>
          </a:xfrm>
        </p:grpSpPr>
        <p:sp>
          <p:nvSpPr>
            <p:cNvPr id="33" name="Rectangle 32"/>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35" name="Group 34"/>
          <p:cNvGrpSpPr/>
          <p:nvPr/>
        </p:nvGrpSpPr>
        <p:grpSpPr>
          <a:xfrm>
            <a:off x="1600200" y="3581400"/>
            <a:ext cx="609600" cy="457200"/>
            <a:chOff x="3962400" y="2971800"/>
            <a:chExt cx="609600" cy="457200"/>
          </a:xfrm>
        </p:grpSpPr>
        <p:sp>
          <p:nvSpPr>
            <p:cNvPr id="36" name="Rectangle 35"/>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38" name="Group 37"/>
          <p:cNvGrpSpPr/>
          <p:nvPr/>
        </p:nvGrpSpPr>
        <p:grpSpPr>
          <a:xfrm>
            <a:off x="2209800" y="3581400"/>
            <a:ext cx="609600" cy="457200"/>
            <a:chOff x="3962400" y="2971800"/>
            <a:chExt cx="609600" cy="457200"/>
          </a:xfrm>
        </p:grpSpPr>
        <p:sp>
          <p:nvSpPr>
            <p:cNvPr id="39" name="Rectangle 38"/>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41" name="Group 40"/>
          <p:cNvGrpSpPr/>
          <p:nvPr/>
        </p:nvGrpSpPr>
        <p:grpSpPr>
          <a:xfrm>
            <a:off x="1905000" y="4191000"/>
            <a:ext cx="609600" cy="457200"/>
            <a:chOff x="3962400" y="2971800"/>
            <a:chExt cx="609600" cy="457200"/>
          </a:xfrm>
        </p:grpSpPr>
        <p:sp>
          <p:nvSpPr>
            <p:cNvPr id="42" name="Rectangle 41"/>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44" name="Group 43"/>
          <p:cNvGrpSpPr/>
          <p:nvPr/>
        </p:nvGrpSpPr>
        <p:grpSpPr>
          <a:xfrm>
            <a:off x="609600" y="3505200"/>
            <a:ext cx="609600" cy="457200"/>
            <a:chOff x="3962400" y="2971800"/>
            <a:chExt cx="609600" cy="457200"/>
          </a:xfrm>
        </p:grpSpPr>
        <p:sp>
          <p:nvSpPr>
            <p:cNvPr id="45" name="Rectangle 44"/>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47" name="Group 46"/>
          <p:cNvGrpSpPr/>
          <p:nvPr/>
        </p:nvGrpSpPr>
        <p:grpSpPr>
          <a:xfrm>
            <a:off x="990600" y="3048000"/>
            <a:ext cx="609600" cy="457200"/>
            <a:chOff x="3962400" y="2971800"/>
            <a:chExt cx="609600" cy="457200"/>
          </a:xfrm>
        </p:grpSpPr>
        <p:sp>
          <p:nvSpPr>
            <p:cNvPr id="48" name="Rectangle 47"/>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50" name="Group 49"/>
          <p:cNvGrpSpPr/>
          <p:nvPr/>
        </p:nvGrpSpPr>
        <p:grpSpPr>
          <a:xfrm>
            <a:off x="2895600" y="4267200"/>
            <a:ext cx="609600" cy="457200"/>
            <a:chOff x="3962400" y="2971800"/>
            <a:chExt cx="609600" cy="457200"/>
          </a:xfrm>
        </p:grpSpPr>
        <p:sp>
          <p:nvSpPr>
            <p:cNvPr id="51" name="Rectangle 50"/>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53" name="Group 52"/>
          <p:cNvGrpSpPr/>
          <p:nvPr/>
        </p:nvGrpSpPr>
        <p:grpSpPr>
          <a:xfrm>
            <a:off x="2362200" y="4953000"/>
            <a:ext cx="609600" cy="457200"/>
            <a:chOff x="3962400" y="2971800"/>
            <a:chExt cx="609600" cy="457200"/>
          </a:xfrm>
        </p:grpSpPr>
        <p:sp>
          <p:nvSpPr>
            <p:cNvPr id="54" name="Rectangle 53"/>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56" name="Group 55"/>
          <p:cNvGrpSpPr/>
          <p:nvPr/>
        </p:nvGrpSpPr>
        <p:grpSpPr>
          <a:xfrm>
            <a:off x="3124200" y="2667000"/>
            <a:ext cx="609600" cy="457200"/>
            <a:chOff x="3962400" y="2971800"/>
            <a:chExt cx="609600" cy="457200"/>
          </a:xfrm>
        </p:grpSpPr>
        <p:sp>
          <p:nvSpPr>
            <p:cNvPr id="57" name="Rectangle 56"/>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59" name="Group 58"/>
          <p:cNvGrpSpPr/>
          <p:nvPr/>
        </p:nvGrpSpPr>
        <p:grpSpPr>
          <a:xfrm>
            <a:off x="2438400" y="2819400"/>
            <a:ext cx="609600" cy="457200"/>
            <a:chOff x="3962400" y="2971800"/>
            <a:chExt cx="609600" cy="457200"/>
          </a:xfrm>
        </p:grpSpPr>
        <p:sp>
          <p:nvSpPr>
            <p:cNvPr id="60" name="Rectangle 59"/>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62" name="Group 61"/>
          <p:cNvGrpSpPr/>
          <p:nvPr/>
        </p:nvGrpSpPr>
        <p:grpSpPr>
          <a:xfrm>
            <a:off x="2971800" y="3048000"/>
            <a:ext cx="609600" cy="457200"/>
            <a:chOff x="3962400" y="2971800"/>
            <a:chExt cx="609600" cy="457200"/>
          </a:xfrm>
        </p:grpSpPr>
        <p:sp>
          <p:nvSpPr>
            <p:cNvPr id="63" name="Rectangle 62"/>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65" name="Group 64"/>
          <p:cNvGrpSpPr/>
          <p:nvPr/>
        </p:nvGrpSpPr>
        <p:grpSpPr>
          <a:xfrm>
            <a:off x="2971800" y="3581400"/>
            <a:ext cx="609600" cy="457200"/>
            <a:chOff x="3962400" y="2971800"/>
            <a:chExt cx="609600" cy="457200"/>
          </a:xfrm>
        </p:grpSpPr>
        <p:sp>
          <p:nvSpPr>
            <p:cNvPr id="66" name="Rectangle 65"/>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68" name="Group 67"/>
          <p:cNvGrpSpPr/>
          <p:nvPr/>
        </p:nvGrpSpPr>
        <p:grpSpPr>
          <a:xfrm>
            <a:off x="609600" y="4267200"/>
            <a:ext cx="609600" cy="457200"/>
            <a:chOff x="3962400" y="2971800"/>
            <a:chExt cx="609600" cy="457200"/>
          </a:xfrm>
        </p:grpSpPr>
        <p:sp>
          <p:nvSpPr>
            <p:cNvPr id="69" name="Rectangle 68"/>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71" name="Group 70"/>
          <p:cNvGrpSpPr/>
          <p:nvPr/>
        </p:nvGrpSpPr>
        <p:grpSpPr>
          <a:xfrm>
            <a:off x="762000" y="4876800"/>
            <a:ext cx="609600" cy="457200"/>
            <a:chOff x="3962400" y="2971800"/>
            <a:chExt cx="609600" cy="457200"/>
          </a:xfrm>
        </p:grpSpPr>
        <p:sp>
          <p:nvSpPr>
            <p:cNvPr id="72" name="Rectangle 71"/>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grpSp>
        <p:nvGrpSpPr>
          <p:cNvPr id="74" name="Group 73"/>
          <p:cNvGrpSpPr/>
          <p:nvPr/>
        </p:nvGrpSpPr>
        <p:grpSpPr>
          <a:xfrm>
            <a:off x="1371600" y="5029200"/>
            <a:ext cx="609600" cy="457200"/>
            <a:chOff x="3962400" y="2971800"/>
            <a:chExt cx="609600" cy="457200"/>
          </a:xfrm>
        </p:grpSpPr>
        <p:sp>
          <p:nvSpPr>
            <p:cNvPr id="75" name="Rectangle 74"/>
            <p:cNvSpPr/>
            <p:nvPr/>
          </p:nvSpPr>
          <p:spPr>
            <a:xfrm>
              <a:off x="3962400" y="2971800"/>
              <a:ext cx="457200" cy="457200"/>
            </a:xfrm>
            <a:prstGeom prst="rect">
              <a:avLst/>
            </a:prstGeom>
            <a:solidFill>
              <a:srgbClr val="FD7FEE"/>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3962400" y="2971800"/>
              <a:ext cx="609600" cy="261610"/>
            </a:xfrm>
            <a:prstGeom prst="rect">
              <a:avLst/>
            </a:prstGeom>
            <a:noFill/>
          </p:spPr>
          <p:txBody>
            <a:bodyPr wrap="square" rtlCol="0">
              <a:spAutoFit/>
            </a:bodyPr>
            <a:lstStyle/>
            <a:p>
              <a:r>
                <a:rPr lang="en-US" sz="1100" b="1" dirty="0" smtClean="0"/>
                <a:t>Name</a:t>
              </a:r>
              <a:endParaRPr lang="en-US" sz="1100" b="1" dirty="0"/>
            </a:p>
          </p:txBody>
        </p:sp>
      </p:grpSp>
      <p:sp>
        <p:nvSpPr>
          <p:cNvPr id="77" name="TextBox 76"/>
          <p:cNvSpPr txBox="1"/>
          <p:nvPr/>
        </p:nvSpPr>
        <p:spPr>
          <a:xfrm>
            <a:off x="4267200" y="2209800"/>
            <a:ext cx="4419600" cy="369332"/>
          </a:xfrm>
          <a:prstGeom prst="rect">
            <a:avLst/>
          </a:prstGeom>
          <a:noFill/>
        </p:spPr>
        <p:txBody>
          <a:bodyPr wrap="square" rtlCol="0">
            <a:spAutoFit/>
          </a:bodyPr>
          <a:lstStyle/>
          <a:p>
            <a:r>
              <a:rPr lang="en-US" b="1" dirty="0" smtClean="0"/>
              <a:t>On my “Community of Editors” day…</a:t>
            </a:r>
            <a:endParaRPr lang="en-US" b="1" dirty="0"/>
          </a:p>
        </p:txBody>
      </p:sp>
      <p:sp>
        <p:nvSpPr>
          <p:cNvPr id="78" name="TextBox 77"/>
          <p:cNvSpPr txBox="1"/>
          <p:nvPr/>
        </p:nvSpPr>
        <p:spPr>
          <a:xfrm>
            <a:off x="4114800" y="2743200"/>
            <a:ext cx="4800600" cy="4247317"/>
          </a:xfrm>
          <a:prstGeom prst="rect">
            <a:avLst/>
          </a:prstGeom>
          <a:noFill/>
        </p:spPr>
        <p:txBody>
          <a:bodyPr wrap="square" rtlCol="0">
            <a:spAutoFit/>
          </a:bodyPr>
          <a:lstStyle/>
          <a:p>
            <a:pPr>
              <a:buFont typeface="Arial" pitchFamily="34" charset="0"/>
              <a:buChar char="•"/>
            </a:pPr>
            <a:r>
              <a:rPr lang="en-US" dirty="0" smtClean="0"/>
              <a:t>Each student brings a revised draft;</a:t>
            </a:r>
          </a:p>
          <a:p>
            <a:pPr>
              <a:buFont typeface="Arial" pitchFamily="34" charset="0"/>
              <a:buChar char="•"/>
            </a:pPr>
            <a:r>
              <a:rPr lang="en-US" dirty="0" smtClean="0"/>
              <a:t>I have highlighters for all students;</a:t>
            </a:r>
          </a:p>
          <a:p>
            <a:pPr>
              <a:buFont typeface="Arial" pitchFamily="34" charset="0"/>
              <a:buChar char="•"/>
            </a:pPr>
            <a:r>
              <a:rPr lang="en-US" dirty="0" smtClean="0"/>
              <a:t>Each student is required to have four other students edit his/her paper; the four students must come from four different quadrants on the poster; students do not need to have find an editor for the quadrant on the poster where their own name sits.</a:t>
            </a:r>
          </a:p>
          <a:p>
            <a:pPr>
              <a:buFont typeface="Arial" pitchFamily="34" charset="0"/>
              <a:buChar char="•"/>
            </a:pPr>
            <a:r>
              <a:rPr lang="en-US" dirty="0" smtClean="0"/>
              <a:t>Editors look only for possible errors in what they have been assigned to look for (for example, “spelling.”)</a:t>
            </a:r>
          </a:p>
          <a:p>
            <a:pPr>
              <a:buFont typeface="Arial" pitchFamily="34" charset="0"/>
              <a:buChar char="•"/>
            </a:pPr>
            <a:r>
              <a:rPr lang="en-US" dirty="0" smtClean="0"/>
              <a:t>Editors highlight all errors and suspected errors.  I also have them initial their highlights (in the margin) in case there is a question later.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heckerboard(across)">
                                      <p:cBhvr>
                                        <p:cTn id="7" dur="500"/>
                                        <p:tgtEl>
                                          <p:spTgt spid="31"/>
                                        </p:tgtEl>
                                      </p:cBhvr>
                                    </p:animEffect>
                                  </p:childTnLst>
                                </p:cTn>
                              </p:par>
                              <p:par>
                                <p:cTn id="8" presetID="5" presetClass="entr" presetSubtype="1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checkerboard(across)">
                                      <p:cBhvr>
                                        <p:cTn id="10" dur="500"/>
                                        <p:tgtEl>
                                          <p:spTgt spid="32"/>
                                        </p:tgtEl>
                                      </p:cBhvr>
                                    </p:animEffect>
                                  </p:childTnLst>
                                </p:cTn>
                              </p:par>
                              <p:par>
                                <p:cTn id="11" presetID="5" presetClass="entr" presetSubtype="1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checkerboard(across)">
                                      <p:cBhvr>
                                        <p:cTn id="13" dur="500"/>
                                        <p:tgtEl>
                                          <p:spTgt spid="47"/>
                                        </p:tgtEl>
                                      </p:cBhvr>
                                    </p:animEffect>
                                  </p:childTnLst>
                                </p:cTn>
                              </p:par>
                              <p:par>
                                <p:cTn id="14" presetID="5" presetClass="entr" presetSubtype="1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checkerboard(across)">
                                      <p:cBhvr>
                                        <p:cTn id="16" dur="500"/>
                                        <p:tgtEl>
                                          <p:spTgt spid="44"/>
                                        </p:tgtEl>
                                      </p:cBhvr>
                                    </p:animEffect>
                                  </p:childTnLst>
                                </p:cTn>
                              </p:par>
                              <p:par>
                                <p:cTn id="17" presetID="5" presetClass="entr" presetSubtype="1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checkerboard(across)">
                                      <p:cBhvr>
                                        <p:cTn id="19" dur="500"/>
                                        <p:tgtEl>
                                          <p:spTgt spid="68"/>
                                        </p:tgtEl>
                                      </p:cBhvr>
                                    </p:animEffect>
                                  </p:childTnLst>
                                </p:cTn>
                              </p:par>
                              <p:par>
                                <p:cTn id="20" presetID="5" presetClass="entr" presetSubtype="10"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checkerboard(across)">
                                      <p:cBhvr>
                                        <p:cTn id="22" dur="500"/>
                                        <p:tgtEl>
                                          <p:spTgt spid="71"/>
                                        </p:tgtEl>
                                      </p:cBhvr>
                                    </p:animEffect>
                                  </p:childTnLst>
                                </p:cTn>
                              </p:par>
                              <p:par>
                                <p:cTn id="23" presetID="5" presetClass="entr" presetSubtype="10" fill="hold"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checkerboard(across)">
                                      <p:cBhvr>
                                        <p:cTn id="25" dur="500"/>
                                        <p:tgtEl>
                                          <p:spTgt spid="74"/>
                                        </p:tgtEl>
                                      </p:cBhvr>
                                    </p:animEffect>
                                  </p:childTnLst>
                                </p:cTn>
                              </p:par>
                              <p:par>
                                <p:cTn id="26" presetID="5" presetClass="entr" presetSubtype="10"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checkerboard(across)">
                                      <p:cBhvr>
                                        <p:cTn id="28" dur="500"/>
                                        <p:tgtEl>
                                          <p:spTgt spid="41"/>
                                        </p:tgtEl>
                                      </p:cBhvr>
                                    </p:animEffect>
                                  </p:childTnLst>
                                </p:cTn>
                              </p:par>
                              <p:par>
                                <p:cTn id="29" presetID="5" presetClass="entr" presetSubtype="1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checkerboard(across)">
                                      <p:cBhvr>
                                        <p:cTn id="31" dur="500"/>
                                        <p:tgtEl>
                                          <p:spTgt spid="35"/>
                                        </p:tgtEl>
                                      </p:cBhvr>
                                    </p:animEffect>
                                  </p:childTnLst>
                                </p:cTn>
                              </p:par>
                              <p:par>
                                <p:cTn id="32" presetID="5" presetClass="entr" presetSubtype="10"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checkerboard(across)">
                                      <p:cBhvr>
                                        <p:cTn id="34" dur="500"/>
                                        <p:tgtEl>
                                          <p:spTgt spid="38"/>
                                        </p:tgtEl>
                                      </p:cBhvr>
                                    </p:animEffect>
                                  </p:childTnLst>
                                </p:cTn>
                              </p:par>
                              <p:par>
                                <p:cTn id="35" presetID="5" presetClass="entr" presetSubtype="1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checkerboard(across)">
                                      <p:cBhvr>
                                        <p:cTn id="37" dur="500"/>
                                        <p:tgtEl>
                                          <p:spTgt spid="59"/>
                                        </p:tgtEl>
                                      </p:cBhvr>
                                    </p:animEffect>
                                  </p:childTnLst>
                                </p:cTn>
                              </p:par>
                              <p:par>
                                <p:cTn id="38" presetID="5" presetClass="entr" presetSubtype="10" fill="hold"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checkerboard(across)">
                                      <p:cBhvr>
                                        <p:cTn id="40" dur="500"/>
                                        <p:tgtEl>
                                          <p:spTgt spid="56"/>
                                        </p:tgtEl>
                                      </p:cBhvr>
                                    </p:animEffect>
                                  </p:childTnLst>
                                </p:cTn>
                              </p:par>
                              <p:par>
                                <p:cTn id="41" presetID="5" presetClass="entr" presetSubtype="10"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checkerboard(across)">
                                      <p:cBhvr>
                                        <p:cTn id="43" dur="500"/>
                                        <p:tgtEl>
                                          <p:spTgt spid="62"/>
                                        </p:tgtEl>
                                      </p:cBhvr>
                                    </p:animEffect>
                                  </p:childTnLst>
                                </p:cTn>
                              </p:par>
                              <p:par>
                                <p:cTn id="44" presetID="5" presetClass="entr" presetSubtype="1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checkerboard(across)">
                                      <p:cBhvr>
                                        <p:cTn id="46" dur="500"/>
                                        <p:tgtEl>
                                          <p:spTgt spid="65"/>
                                        </p:tgtEl>
                                      </p:cBhvr>
                                    </p:animEffect>
                                  </p:childTnLst>
                                </p:cTn>
                              </p:par>
                              <p:par>
                                <p:cTn id="47" presetID="5" presetClass="entr" presetSubtype="1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checkerboard(across)">
                                      <p:cBhvr>
                                        <p:cTn id="49" dur="500"/>
                                        <p:tgtEl>
                                          <p:spTgt spid="50"/>
                                        </p:tgtEl>
                                      </p:cBhvr>
                                    </p:animEffect>
                                  </p:childTnLst>
                                </p:cTn>
                              </p:par>
                              <p:par>
                                <p:cTn id="50" presetID="5" presetClass="entr" presetSubtype="10"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checkerboard(across)">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8">
                                            <p:txEl>
                                              <p:pRg st="0" end="0"/>
                                            </p:txEl>
                                          </p:spTgt>
                                        </p:tgtEl>
                                        <p:attrNameLst>
                                          <p:attrName>style.visibility</p:attrName>
                                        </p:attrNameLst>
                                      </p:cBhvr>
                                      <p:to>
                                        <p:strVal val="visible"/>
                                      </p:to>
                                    </p:set>
                                    <p:animEffect transition="in" filter="blinds(horizontal)">
                                      <p:cBhvr>
                                        <p:cTn id="57" dur="500"/>
                                        <p:tgtEl>
                                          <p:spTgt spid="7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78">
                                            <p:txEl>
                                              <p:pRg st="1" end="1"/>
                                            </p:txEl>
                                          </p:spTgt>
                                        </p:tgtEl>
                                        <p:attrNameLst>
                                          <p:attrName>style.visibility</p:attrName>
                                        </p:attrNameLst>
                                      </p:cBhvr>
                                      <p:to>
                                        <p:strVal val="visible"/>
                                      </p:to>
                                    </p:set>
                                    <p:animEffect transition="in" filter="blinds(horizontal)">
                                      <p:cBhvr>
                                        <p:cTn id="62" dur="500"/>
                                        <p:tgtEl>
                                          <p:spTgt spid="7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78">
                                            <p:txEl>
                                              <p:pRg st="2" end="2"/>
                                            </p:txEl>
                                          </p:spTgt>
                                        </p:tgtEl>
                                        <p:attrNameLst>
                                          <p:attrName>style.visibility</p:attrName>
                                        </p:attrNameLst>
                                      </p:cBhvr>
                                      <p:to>
                                        <p:strVal val="visible"/>
                                      </p:to>
                                    </p:set>
                                    <p:animEffect transition="in" filter="blinds(horizontal)">
                                      <p:cBhvr>
                                        <p:cTn id="67" dur="500"/>
                                        <p:tgtEl>
                                          <p:spTgt spid="78">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78">
                                            <p:txEl>
                                              <p:pRg st="3" end="3"/>
                                            </p:txEl>
                                          </p:spTgt>
                                        </p:tgtEl>
                                        <p:attrNameLst>
                                          <p:attrName>style.visibility</p:attrName>
                                        </p:attrNameLst>
                                      </p:cBhvr>
                                      <p:to>
                                        <p:strVal val="visible"/>
                                      </p:to>
                                    </p:set>
                                    <p:animEffect transition="in" filter="blinds(horizontal)">
                                      <p:cBhvr>
                                        <p:cTn id="72" dur="500"/>
                                        <p:tgtEl>
                                          <p:spTgt spid="78">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78">
                                            <p:txEl>
                                              <p:pRg st="4" end="4"/>
                                            </p:txEl>
                                          </p:spTgt>
                                        </p:tgtEl>
                                        <p:attrNameLst>
                                          <p:attrName>style.visibility</p:attrName>
                                        </p:attrNameLst>
                                      </p:cBhvr>
                                      <p:to>
                                        <p:strVal val="visible"/>
                                      </p:to>
                                    </p:set>
                                    <p:animEffect transition="in" filter="blinds(horizontal)">
                                      <p:cBhvr>
                                        <p:cTn id="77" dur="500"/>
                                        <p:tgtEl>
                                          <p:spTgt spid="7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81000" y="1828800"/>
            <a:ext cx="2819400" cy="2590800"/>
            <a:chOff x="381000" y="2362200"/>
            <a:chExt cx="2819400" cy="2590800"/>
          </a:xfrm>
        </p:grpSpPr>
        <p:sp>
          <p:nvSpPr>
            <p:cNvPr id="10" name="Rectangle 9"/>
            <p:cNvSpPr/>
            <p:nvPr/>
          </p:nvSpPr>
          <p:spPr>
            <a:xfrm>
              <a:off x="381000" y="2362200"/>
              <a:ext cx="2819400" cy="2590800"/>
            </a:xfrm>
            <a:prstGeom prst="rect">
              <a:avLst/>
            </a:prstGeom>
            <a:solidFill>
              <a:srgbClr val="FD7F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57200" y="2362200"/>
              <a:ext cx="2590800" cy="307777"/>
            </a:xfrm>
            <a:prstGeom prst="rect">
              <a:avLst/>
            </a:prstGeom>
            <a:noFill/>
          </p:spPr>
          <p:txBody>
            <a:bodyPr wrap="square" rtlCol="0">
              <a:spAutoFit/>
            </a:bodyPr>
            <a:lstStyle/>
            <a:p>
              <a:r>
                <a:rPr lang="en-US" sz="1400" dirty="0" smtClean="0"/>
                <a:t>First Name:_________________</a:t>
              </a:r>
              <a:endParaRPr lang="en-US" sz="1400" dirty="0"/>
            </a:p>
          </p:txBody>
        </p:sp>
        <p:sp>
          <p:nvSpPr>
            <p:cNvPr id="12" name="TextBox 11"/>
            <p:cNvSpPr txBox="1"/>
            <p:nvPr/>
          </p:nvSpPr>
          <p:spPr>
            <a:xfrm>
              <a:off x="685800" y="2590800"/>
              <a:ext cx="2209800" cy="369332"/>
            </a:xfrm>
            <a:prstGeom prst="rect">
              <a:avLst/>
            </a:prstGeom>
            <a:noFill/>
          </p:spPr>
          <p:txBody>
            <a:bodyPr wrap="square" rtlCol="0">
              <a:spAutoFit/>
            </a:bodyPr>
            <a:lstStyle/>
            <a:p>
              <a:r>
                <a:rPr lang="en-US" dirty="0" smtClean="0"/>
                <a:t>Conventions Post-it:</a:t>
              </a:r>
              <a:endParaRPr lang="en-US" dirty="0"/>
            </a:p>
          </p:txBody>
        </p:sp>
        <p:sp>
          <p:nvSpPr>
            <p:cNvPr id="13" name="TextBox 12"/>
            <p:cNvSpPr txBox="1"/>
            <p:nvPr/>
          </p:nvSpPr>
          <p:spPr>
            <a:xfrm>
              <a:off x="457200" y="2895600"/>
              <a:ext cx="2667000" cy="2031325"/>
            </a:xfrm>
            <a:prstGeom prst="rect">
              <a:avLst/>
            </a:prstGeom>
            <a:noFill/>
          </p:spPr>
          <p:txBody>
            <a:bodyPr wrap="square" rtlCol="0">
              <a:spAutoFit/>
            </a:bodyPr>
            <a:lstStyle/>
            <a:p>
              <a:r>
                <a:rPr lang="en-US" sz="1400" dirty="0" smtClean="0"/>
                <a:t>_____  Spelling</a:t>
              </a:r>
            </a:p>
            <a:p>
              <a:endParaRPr lang="en-US" sz="1400" dirty="0" smtClean="0"/>
            </a:p>
            <a:p>
              <a:r>
                <a:rPr lang="en-US" sz="1400" dirty="0" smtClean="0"/>
                <a:t>_____  End Punctuation (. ! ?)</a:t>
              </a:r>
            </a:p>
            <a:p>
              <a:endParaRPr lang="en-US" sz="1400" dirty="0" smtClean="0"/>
            </a:p>
            <a:p>
              <a:r>
                <a:rPr lang="en-US" sz="1400" dirty="0" smtClean="0"/>
                <a:t>_____  Internal Punctuation  (, ; ‘)</a:t>
              </a:r>
            </a:p>
            <a:p>
              <a:endParaRPr lang="en-US" sz="1400" dirty="0" smtClean="0"/>
            </a:p>
            <a:p>
              <a:r>
                <a:rPr lang="en-US" sz="1400" dirty="0" smtClean="0"/>
                <a:t>_____ Dialogue Punctuation (“ , “)</a:t>
              </a:r>
            </a:p>
            <a:p>
              <a:endParaRPr lang="en-US" sz="1400" dirty="0" smtClean="0"/>
            </a:p>
            <a:p>
              <a:r>
                <a:rPr lang="en-US" sz="1400" dirty="0" smtClean="0"/>
                <a:t>_____ Grammar and Usage</a:t>
              </a:r>
              <a:endParaRPr lang="en-US" sz="1400" dirty="0"/>
            </a:p>
          </p:txBody>
        </p:sp>
      </p:grpSp>
      <p:grpSp>
        <p:nvGrpSpPr>
          <p:cNvPr id="18" name="Group 17"/>
          <p:cNvGrpSpPr/>
          <p:nvPr/>
        </p:nvGrpSpPr>
        <p:grpSpPr>
          <a:xfrm>
            <a:off x="3429000" y="2209800"/>
            <a:ext cx="5029200" cy="923330"/>
            <a:chOff x="3429000" y="2209800"/>
            <a:chExt cx="5029200" cy="923330"/>
          </a:xfrm>
        </p:grpSpPr>
        <p:sp>
          <p:nvSpPr>
            <p:cNvPr id="16" name="Right Arrow 15"/>
            <p:cNvSpPr/>
            <p:nvPr/>
          </p:nvSpPr>
          <p:spPr>
            <a:xfrm flipH="1">
              <a:off x="3429000" y="2209800"/>
              <a:ext cx="138379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4953000" y="2209800"/>
              <a:ext cx="3505200" cy="923330"/>
            </a:xfrm>
            <a:prstGeom prst="rect">
              <a:avLst/>
            </a:prstGeom>
            <a:noFill/>
          </p:spPr>
          <p:txBody>
            <a:bodyPr wrap="square" rtlCol="0">
              <a:spAutoFit/>
            </a:bodyPr>
            <a:lstStyle/>
            <a:p>
              <a:r>
                <a:rPr lang="en-US" dirty="0" smtClean="0"/>
                <a:t>This is the Post-it I use with adult learners when explaining a community of editors.</a:t>
              </a:r>
              <a:endParaRPr lang="en-US" dirty="0"/>
            </a:p>
          </p:txBody>
        </p:sp>
      </p:grpSp>
      <p:grpSp>
        <p:nvGrpSpPr>
          <p:cNvPr id="33" name="Group 32"/>
          <p:cNvGrpSpPr/>
          <p:nvPr/>
        </p:nvGrpSpPr>
        <p:grpSpPr>
          <a:xfrm>
            <a:off x="228600" y="3886200"/>
            <a:ext cx="5334000" cy="2590800"/>
            <a:chOff x="228600" y="3886200"/>
            <a:chExt cx="5334000" cy="2590800"/>
          </a:xfrm>
        </p:grpSpPr>
        <p:grpSp>
          <p:nvGrpSpPr>
            <p:cNvPr id="20" name="Group 19"/>
            <p:cNvGrpSpPr/>
            <p:nvPr/>
          </p:nvGrpSpPr>
          <p:grpSpPr>
            <a:xfrm>
              <a:off x="2743200" y="3886200"/>
              <a:ext cx="2819400" cy="2590800"/>
              <a:chOff x="381000" y="2362200"/>
              <a:chExt cx="2819400" cy="2590800"/>
            </a:xfrm>
          </p:grpSpPr>
          <p:sp>
            <p:nvSpPr>
              <p:cNvPr id="21" name="Rectangle 20"/>
              <p:cNvSpPr/>
              <p:nvPr/>
            </p:nvSpPr>
            <p:spPr>
              <a:xfrm>
                <a:off x="381000" y="2362200"/>
                <a:ext cx="2819400" cy="2590800"/>
              </a:xfrm>
              <a:prstGeom prst="rect">
                <a:avLst/>
              </a:prstGeom>
              <a:solidFill>
                <a:srgbClr val="FD7F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457200" y="2362200"/>
                <a:ext cx="2590800" cy="307777"/>
              </a:xfrm>
              <a:prstGeom prst="rect">
                <a:avLst/>
              </a:prstGeom>
              <a:noFill/>
            </p:spPr>
            <p:txBody>
              <a:bodyPr wrap="square" rtlCol="0">
                <a:spAutoFit/>
              </a:bodyPr>
              <a:lstStyle/>
              <a:p>
                <a:r>
                  <a:rPr lang="en-US" sz="1400" dirty="0" smtClean="0"/>
                  <a:t>First Name:_________________</a:t>
                </a:r>
                <a:endParaRPr lang="en-US" sz="1400" dirty="0"/>
              </a:p>
            </p:txBody>
          </p:sp>
          <p:sp>
            <p:nvSpPr>
              <p:cNvPr id="23" name="TextBox 22"/>
              <p:cNvSpPr txBox="1"/>
              <p:nvPr/>
            </p:nvSpPr>
            <p:spPr>
              <a:xfrm>
                <a:off x="685800" y="2590800"/>
                <a:ext cx="2209800" cy="369332"/>
              </a:xfrm>
              <a:prstGeom prst="rect">
                <a:avLst/>
              </a:prstGeom>
              <a:noFill/>
            </p:spPr>
            <p:txBody>
              <a:bodyPr wrap="square" rtlCol="0">
                <a:spAutoFit/>
              </a:bodyPr>
              <a:lstStyle/>
              <a:p>
                <a:r>
                  <a:rPr lang="en-US" dirty="0" smtClean="0"/>
                  <a:t>Conventions Post-it:</a:t>
                </a:r>
                <a:endParaRPr lang="en-US" dirty="0"/>
              </a:p>
            </p:txBody>
          </p:sp>
          <p:sp>
            <p:nvSpPr>
              <p:cNvPr id="24" name="TextBox 23"/>
              <p:cNvSpPr txBox="1"/>
              <p:nvPr/>
            </p:nvSpPr>
            <p:spPr>
              <a:xfrm>
                <a:off x="457200" y="2895600"/>
                <a:ext cx="2667000" cy="2031325"/>
              </a:xfrm>
              <a:prstGeom prst="rect">
                <a:avLst/>
              </a:prstGeom>
              <a:noFill/>
            </p:spPr>
            <p:txBody>
              <a:bodyPr wrap="square" rtlCol="0">
                <a:spAutoFit/>
              </a:bodyPr>
              <a:lstStyle/>
              <a:p>
                <a:r>
                  <a:rPr lang="en-US" sz="1400" dirty="0" smtClean="0"/>
                  <a:t>_____  Spelling</a:t>
                </a:r>
              </a:p>
              <a:p>
                <a:endParaRPr lang="en-US" sz="1400" dirty="0" smtClean="0"/>
              </a:p>
              <a:p>
                <a:r>
                  <a:rPr lang="en-US" sz="1400" dirty="0" smtClean="0"/>
                  <a:t>_____  End Punctuation (. ! ?)</a:t>
                </a:r>
              </a:p>
              <a:p>
                <a:endParaRPr lang="en-US" sz="1400" dirty="0" smtClean="0"/>
              </a:p>
              <a:p>
                <a:r>
                  <a:rPr lang="en-US" sz="1400" dirty="0" smtClean="0"/>
                  <a:t>_____  Internal Punctuation  (, ; ‘)</a:t>
                </a:r>
              </a:p>
              <a:p>
                <a:endParaRPr lang="en-US" sz="1400" dirty="0" smtClean="0"/>
              </a:p>
              <a:p>
                <a:r>
                  <a:rPr lang="en-US" sz="1400" dirty="0" smtClean="0"/>
                  <a:t>_____  Grammar &amp; Usage</a:t>
                </a:r>
              </a:p>
              <a:p>
                <a:endParaRPr lang="en-US" sz="1400" dirty="0" smtClean="0"/>
              </a:p>
              <a:p>
                <a:r>
                  <a:rPr lang="en-US" sz="1400" dirty="0" smtClean="0"/>
                  <a:t>_____ Capitalization</a:t>
                </a:r>
                <a:endParaRPr lang="en-US" sz="1400" dirty="0"/>
              </a:p>
            </p:txBody>
          </p:sp>
        </p:grpSp>
        <p:sp>
          <p:nvSpPr>
            <p:cNvPr id="31" name="Right Arrow 30"/>
            <p:cNvSpPr/>
            <p:nvPr/>
          </p:nvSpPr>
          <p:spPr>
            <a:xfrm>
              <a:off x="2057400" y="4572000"/>
              <a:ext cx="7498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228600" y="4572000"/>
              <a:ext cx="2133600" cy="646331"/>
            </a:xfrm>
            <a:prstGeom prst="rect">
              <a:avLst/>
            </a:prstGeom>
            <a:noFill/>
          </p:spPr>
          <p:txBody>
            <a:bodyPr wrap="square" rtlCol="0">
              <a:spAutoFit/>
            </a:bodyPr>
            <a:lstStyle/>
            <a:p>
              <a:r>
                <a:rPr lang="en-US" dirty="0" smtClean="0"/>
                <a:t>I’ve used this one</a:t>
              </a:r>
              <a:br>
                <a:rPr lang="en-US" dirty="0" smtClean="0"/>
              </a:br>
              <a:r>
                <a:rPr lang="en-US" dirty="0" smtClean="0"/>
                <a:t>with 4</a:t>
              </a:r>
              <a:r>
                <a:rPr lang="en-US" baseline="30000" dirty="0" smtClean="0"/>
                <a:t>th</a:t>
              </a:r>
              <a:r>
                <a:rPr lang="en-US" dirty="0" smtClean="0"/>
                <a:t> – 8</a:t>
              </a:r>
              <a:r>
                <a:rPr lang="en-US" baseline="30000" dirty="0" smtClean="0"/>
                <a:t>th</a:t>
              </a:r>
              <a:r>
                <a:rPr lang="en-US" dirty="0" smtClean="0"/>
                <a:t> grade.</a:t>
              </a:r>
              <a:endParaRPr lang="en-US" dirty="0"/>
            </a:p>
          </p:txBody>
        </p:sp>
      </p:grpSp>
      <p:grpSp>
        <p:nvGrpSpPr>
          <p:cNvPr id="35" name="Group 19"/>
          <p:cNvGrpSpPr/>
          <p:nvPr/>
        </p:nvGrpSpPr>
        <p:grpSpPr>
          <a:xfrm>
            <a:off x="6096000" y="3200400"/>
            <a:ext cx="2819400" cy="2590800"/>
            <a:chOff x="381000" y="2362200"/>
            <a:chExt cx="2819400" cy="2590800"/>
          </a:xfrm>
        </p:grpSpPr>
        <p:sp>
          <p:nvSpPr>
            <p:cNvPr id="38" name="Rectangle 37"/>
            <p:cNvSpPr/>
            <p:nvPr/>
          </p:nvSpPr>
          <p:spPr>
            <a:xfrm>
              <a:off x="381000" y="2362200"/>
              <a:ext cx="2819400" cy="2590800"/>
            </a:xfrm>
            <a:prstGeom prst="rect">
              <a:avLst/>
            </a:prstGeom>
            <a:solidFill>
              <a:srgbClr val="FD7F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457200" y="2362200"/>
              <a:ext cx="2590800" cy="307777"/>
            </a:xfrm>
            <a:prstGeom prst="rect">
              <a:avLst/>
            </a:prstGeom>
            <a:noFill/>
          </p:spPr>
          <p:txBody>
            <a:bodyPr wrap="square" rtlCol="0">
              <a:spAutoFit/>
            </a:bodyPr>
            <a:lstStyle/>
            <a:p>
              <a:r>
                <a:rPr lang="en-US" sz="1400" dirty="0" smtClean="0"/>
                <a:t>First Name:_________________</a:t>
              </a:r>
              <a:endParaRPr lang="en-US" sz="1400" dirty="0"/>
            </a:p>
          </p:txBody>
        </p:sp>
        <p:sp>
          <p:nvSpPr>
            <p:cNvPr id="40" name="TextBox 39"/>
            <p:cNvSpPr txBox="1"/>
            <p:nvPr/>
          </p:nvSpPr>
          <p:spPr>
            <a:xfrm>
              <a:off x="685800" y="2590800"/>
              <a:ext cx="2209800" cy="369332"/>
            </a:xfrm>
            <a:prstGeom prst="rect">
              <a:avLst/>
            </a:prstGeom>
            <a:noFill/>
          </p:spPr>
          <p:txBody>
            <a:bodyPr wrap="square" rtlCol="0">
              <a:spAutoFit/>
            </a:bodyPr>
            <a:lstStyle/>
            <a:p>
              <a:r>
                <a:rPr lang="en-US" dirty="0" smtClean="0"/>
                <a:t>Conventions Post-it:</a:t>
              </a:r>
              <a:endParaRPr lang="en-US" dirty="0"/>
            </a:p>
          </p:txBody>
        </p:sp>
        <p:sp>
          <p:nvSpPr>
            <p:cNvPr id="41" name="TextBox 40"/>
            <p:cNvSpPr txBox="1"/>
            <p:nvPr/>
          </p:nvSpPr>
          <p:spPr>
            <a:xfrm>
              <a:off x="457200" y="3048000"/>
              <a:ext cx="2667000" cy="1600438"/>
            </a:xfrm>
            <a:prstGeom prst="rect">
              <a:avLst/>
            </a:prstGeom>
            <a:noFill/>
          </p:spPr>
          <p:txBody>
            <a:bodyPr wrap="square" rtlCol="0">
              <a:spAutoFit/>
            </a:bodyPr>
            <a:lstStyle/>
            <a:p>
              <a:r>
                <a:rPr lang="en-US" sz="1400" dirty="0" smtClean="0"/>
                <a:t>_____  Spelling</a:t>
              </a:r>
            </a:p>
            <a:p>
              <a:endParaRPr lang="en-US" sz="1400" dirty="0" smtClean="0"/>
            </a:p>
            <a:p>
              <a:r>
                <a:rPr lang="en-US" sz="1400" dirty="0" smtClean="0"/>
                <a:t>_____  Periods</a:t>
              </a:r>
            </a:p>
            <a:p>
              <a:endParaRPr lang="en-US" sz="1400" dirty="0" smtClean="0"/>
            </a:p>
            <a:p>
              <a:r>
                <a:rPr lang="en-US" sz="1400" dirty="0" smtClean="0"/>
                <a:t>_____  Capitals</a:t>
              </a:r>
            </a:p>
            <a:p>
              <a:endParaRPr lang="en-US" sz="1400" dirty="0" smtClean="0"/>
            </a:p>
            <a:p>
              <a:r>
                <a:rPr lang="en-US" sz="1400" dirty="0" smtClean="0"/>
                <a:t>_____  Spaces between words</a:t>
              </a:r>
            </a:p>
          </p:txBody>
        </p:sp>
      </p:grpSp>
      <p:sp>
        <p:nvSpPr>
          <p:cNvPr id="36" name="Right Arrow 35"/>
          <p:cNvSpPr/>
          <p:nvPr/>
        </p:nvSpPr>
        <p:spPr>
          <a:xfrm rot="18029364">
            <a:off x="5879704" y="5773051"/>
            <a:ext cx="749808" cy="457200"/>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6400800" y="5943600"/>
            <a:ext cx="2286000" cy="646331"/>
          </a:xfrm>
          <a:prstGeom prst="rect">
            <a:avLst/>
          </a:prstGeom>
          <a:noFill/>
        </p:spPr>
        <p:txBody>
          <a:bodyPr wrap="square" rtlCol="0">
            <a:spAutoFit/>
          </a:bodyPr>
          <a:lstStyle/>
          <a:p>
            <a:r>
              <a:rPr lang="en-US" dirty="0" smtClean="0"/>
              <a:t>I recently saw this one in a 1</a:t>
            </a:r>
            <a:r>
              <a:rPr lang="en-US" baseline="30000" dirty="0" smtClean="0"/>
              <a:t>st</a:t>
            </a:r>
            <a:r>
              <a:rPr lang="en-US" dirty="0" smtClean="0"/>
              <a:t> grade room.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linds(horizontal)">
                                      <p:cBhvr>
                                        <p:cTn id="12" dur="500"/>
                                        <p:tgtEl>
                                          <p:spTgt spid="4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blinds(horizontal)">
                                      <p:cBhvr>
                                        <p:cTn id="15" dur="500"/>
                                        <p:tgtEl>
                                          <p:spTgt spid="36"/>
                                        </p:tgtEl>
                                      </p:cBhvr>
                                    </p:animEffect>
                                  </p:childTnLst>
                                </p:cTn>
                              </p:par>
                              <p:par>
                                <p:cTn id="16" presetID="3" presetClass="entr" presetSubtype="10"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blinds(horizontal)">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t>
            </a:r>
            <a:r>
              <a:rPr lang="en-US" sz="2000" i="1" dirty="0" smtClean="0"/>
              <a:t>revising</a:t>
            </a:r>
            <a:r>
              <a:rPr lang="en-US" sz="2000" dirty="0" smtClean="0"/>
              <a:t> and </a:t>
            </a:r>
            <a:r>
              <a:rPr lang="en-US" sz="2000" i="1" dirty="0" smtClean="0"/>
              <a:t>editing</a:t>
            </a:r>
            <a:r>
              <a:rPr lang="en-US" sz="2000" dirty="0" smtClean="0"/>
              <a:t>?  How can convince our student writers</a:t>
            </a:r>
            <a:r>
              <a:rPr lang="en-US" sz="2000" dirty="0"/>
              <a:t> </a:t>
            </a:r>
            <a:r>
              <a:rPr lang="en-US" sz="2000" dirty="0" smtClean="0"/>
              <a:t>that single-drafts rarely yields one’s best writing for class?  How do we motivate for revision?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172200" cy="369332"/>
          </a:xfrm>
          <a:prstGeom prst="rect">
            <a:avLst/>
          </a:prstGeom>
          <a:noFill/>
        </p:spPr>
        <p:txBody>
          <a:bodyPr wrap="square" rtlCol="0">
            <a:spAutoFit/>
          </a:bodyPr>
          <a:lstStyle/>
          <a:p>
            <a:pPr algn="ctr"/>
            <a:r>
              <a:rPr lang="en-US" b="1" dirty="0" smtClean="0"/>
              <a:t>My 6-Step Technique for Teaching Authentic Revision</a:t>
            </a:r>
            <a:endParaRPr lang="en-US" b="1" dirty="0"/>
          </a:p>
        </p:txBody>
      </p:sp>
      <p:sp>
        <p:nvSpPr>
          <p:cNvPr id="10" name="TextBox 9"/>
          <p:cNvSpPr txBox="1"/>
          <p:nvPr/>
        </p:nvSpPr>
        <p:spPr>
          <a:xfrm>
            <a:off x="533400" y="2514600"/>
            <a:ext cx="8001000" cy="3970318"/>
          </a:xfrm>
          <a:prstGeom prst="rect">
            <a:avLst/>
          </a:prstGeom>
          <a:noFill/>
        </p:spPr>
        <p:txBody>
          <a:bodyPr wrap="square" rtlCol="0">
            <a:spAutoFit/>
          </a:bodyPr>
          <a:lstStyle/>
          <a:p>
            <a:pPr marL="342900" indent="-342900">
              <a:buFont typeface="+mj-lt"/>
              <a:buAutoNum type="arabicPeriod"/>
            </a:pPr>
            <a:r>
              <a:rPr lang="en-US" dirty="0" smtClean="0"/>
              <a:t>Ask students to think about an assigned topic for several days, warning them they’ll do some writing about the topic soon.</a:t>
            </a:r>
          </a:p>
          <a:p>
            <a:pPr marL="342900" indent="-342900">
              <a:buFont typeface="+mj-lt"/>
              <a:buAutoNum type="arabicPeriod"/>
            </a:pPr>
            <a:r>
              <a:rPr lang="en-US" dirty="0" smtClean="0"/>
              <a:t>A few days later, have students do some rough draft writing on the topic; put their writing away for a few days.</a:t>
            </a:r>
          </a:p>
          <a:p>
            <a:pPr marL="342900" indent="-342900">
              <a:buFont typeface="+mj-lt"/>
              <a:buAutoNum type="arabicPeriod"/>
            </a:pPr>
            <a:r>
              <a:rPr lang="en-US" dirty="0" smtClean="0"/>
              <a:t>Create a teacher model of some rough draft writing for the same topic; make the teacher model pretty typical of the kind of writing your students will do.</a:t>
            </a:r>
          </a:p>
          <a:p>
            <a:pPr marL="342900" indent="-342900">
              <a:buFont typeface="+mj-lt"/>
              <a:buAutoNum type="arabicPeriod"/>
            </a:pPr>
            <a:r>
              <a:rPr lang="en-US" dirty="0" smtClean="0"/>
              <a:t>Share from a mentor text, preferably one that is reminiscent of the prompt/topic you wrote to.  With your students, analyze the mentor text, looking for trait-inspired skills the writer used to make the writing high quality.</a:t>
            </a:r>
          </a:p>
          <a:p>
            <a:pPr marL="342900" indent="-342900">
              <a:buFont typeface="+mj-lt"/>
              <a:buAutoNum type="arabicPeriod"/>
            </a:pPr>
            <a:r>
              <a:rPr lang="en-US" dirty="0" smtClean="0"/>
              <a:t>In front of your students, revise your teacher model, finding places to incorporate the skills you analyzed in the mentor text.  Have your students help you do this to your model; they appreciate being asked for input.</a:t>
            </a:r>
          </a:p>
          <a:p>
            <a:pPr marL="342900" indent="-342900">
              <a:buFont typeface="+mj-lt"/>
              <a:buAutoNum type="arabicPeriod"/>
            </a:pPr>
            <a:r>
              <a:rPr lang="en-US" dirty="0" smtClean="0"/>
              <a:t>Now have students apply the analyzed skills to their own writing.  Have students discuss how their writing changed while they revise and after they’ve revised.</a:t>
            </a:r>
            <a:endParaRPr lang="en-US" dirty="0"/>
          </a:p>
        </p:txBody>
      </p:sp>
      <p:sp>
        <p:nvSpPr>
          <p:cNvPr id="11" name="TextBox 10"/>
          <p:cNvSpPr txBox="1"/>
          <p:nvPr/>
        </p:nvSpPr>
        <p:spPr>
          <a:xfrm>
            <a:off x="2667000" y="1752600"/>
            <a:ext cx="4343400" cy="307777"/>
          </a:xfrm>
          <a:prstGeom prst="rect">
            <a:avLst/>
          </a:prstGeom>
          <a:noFill/>
        </p:spPr>
        <p:txBody>
          <a:bodyPr wrap="square" rtlCol="0">
            <a:spAutoFit/>
          </a:bodyPr>
          <a:lstStyle/>
          <a:p>
            <a:r>
              <a:rPr lang="en-US" sz="1400" dirty="0" smtClean="0"/>
              <a:t>Back to revision…</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linds(horizontal)">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blinds(horizontal)">
                                      <p:cBhvr>
                                        <p:cTn id="3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1276</TotalTime>
  <Words>4108</Words>
  <Application>Microsoft Office PowerPoint</Application>
  <PresentationFormat>On-screen Show (4:3)</PresentationFormat>
  <Paragraphs>322</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141</cp:revision>
  <dcterms:created xsi:type="dcterms:W3CDTF">2010-05-28T13:25:56Z</dcterms:created>
  <dcterms:modified xsi:type="dcterms:W3CDTF">2010-06-09T22:34:45Z</dcterms:modified>
</cp:coreProperties>
</file>